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67" r:id="rId4"/>
    <p:sldId id="268" r:id="rId5"/>
    <p:sldId id="269" r:id="rId6"/>
    <p:sldId id="259" r:id="rId7"/>
    <p:sldId id="270" r:id="rId8"/>
    <p:sldId id="261" r:id="rId9"/>
    <p:sldId id="271" r:id="rId10"/>
    <p:sldId id="272" r:id="rId11"/>
    <p:sldId id="258" r:id="rId12"/>
    <p:sldId id="273" r:id="rId13"/>
    <p:sldId id="274" r:id="rId14"/>
    <p:sldId id="275" r:id="rId15"/>
    <p:sldId id="260" r:id="rId16"/>
    <p:sldId id="276" r:id="rId17"/>
    <p:sldId id="282" r:id="rId18"/>
    <p:sldId id="277" r:id="rId19"/>
    <p:sldId id="278" r:id="rId20"/>
    <p:sldId id="264" r:id="rId21"/>
    <p:sldId id="279" r:id="rId22"/>
    <p:sldId id="262" r:id="rId23"/>
    <p:sldId id="280" r:id="rId24"/>
    <p:sldId id="281" r:id="rId25"/>
    <p:sldId id="266" r:id="rId26"/>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DM Sans" pitchFamily="2" charset="77"/>
      <p:regular r:id="rId32"/>
      <p:bold r:id="rId33"/>
      <p:italic r:id="rId34"/>
      <p:boldItalic r:id="rId35"/>
    </p:embeddedFont>
    <p:embeddedFont>
      <p:font typeface="DM Sans Bold" pitchFamily="2" charset="77"/>
      <p:regular r:id="rId36"/>
      <p:bold r:id="rId37"/>
    </p:embeddedFont>
    <p:embeddedFont>
      <p:font typeface="Open Sans Light" panose="020B0306030504020204" pitchFamily="34" charset="0"/>
      <p:regular r:id="rId38"/>
      <p: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575" autoAdjust="0"/>
  </p:normalViewPr>
  <p:slideViewPr>
    <p:cSldViewPr>
      <p:cViewPr varScale="1">
        <p:scale>
          <a:sx n="74" d="100"/>
          <a:sy n="74" d="100"/>
        </p:scale>
        <p:origin x="30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64A30-6087-4118-84D2-9192466EFE3F}" type="datetimeFigureOut">
              <a:rPr lang="en-IN" smtClean="0"/>
              <a:t>29/11/24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F4365A-066B-4F65-A302-2D2EB13E4719}" type="slidenum">
              <a:rPr lang="en-IN" smtClean="0"/>
              <a:t>‹#›</a:t>
            </a:fld>
            <a:endParaRPr lang="en-IN"/>
          </a:p>
        </p:txBody>
      </p:sp>
    </p:spTree>
    <p:extLst>
      <p:ext uri="{BB962C8B-B14F-4D97-AF65-F5344CB8AC3E}">
        <p14:creationId xmlns:p14="http://schemas.microsoft.com/office/powerpoint/2010/main" val="2606137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EDCFCF-C02C-7A4E-A29E-5D03ECC02006}" type="slidenum">
              <a:rPr lang="en-US" smtClean="0"/>
              <a:t>14</a:t>
            </a:fld>
            <a:endParaRPr lang="en-US"/>
          </a:p>
        </p:txBody>
      </p:sp>
    </p:spTree>
    <p:extLst>
      <p:ext uri="{BB962C8B-B14F-4D97-AF65-F5344CB8AC3E}">
        <p14:creationId xmlns:p14="http://schemas.microsoft.com/office/powerpoint/2010/main" val="1825932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1D2293-9445-42FC-B04B-A63E99CE1E35}" type="slidenum">
              <a:rPr lang="en-IN" smtClean="0"/>
              <a:t>21</a:t>
            </a:fld>
            <a:endParaRPr lang="en-IN"/>
          </a:p>
        </p:txBody>
      </p:sp>
    </p:spTree>
    <p:extLst>
      <p:ext uri="{BB962C8B-B14F-4D97-AF65-F5344CB8AC3E}">
        <p14:creationId xmlns:p14="http://schemas.microsoft.com/office/powerpoint/2010/main" val="84204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23.svg"/><Relationship Id="rId4" Type="http://schemas.openxmlformats.org/officeDocument/2006/relationships/image" Target="../media/image7.sv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8.png"/><Relationship Id="rId18" Type="http://schemas.openxmlformats.org/officeDocument/2006/relationships/image" Target="../media/image25.svg"/><Relationship Id="rId3" Type="http://schemas.openxmlformats.org/officeDocument/2006/relationships/image" Target="../media/image2.png"/><Relationship Id="rId7" Type="http://schemas.openxmlformats.org/officeDocument/2006/relationships/image" Target="../media/image8.png"/><Relationship Id="rId12" Type="http://schemas.openxmlformats.org/officeDocument/2006/relationships/image" Target="../media/image15.svg"/><Relationship Id="rId17"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4.png"/><Relationship Id="rId5" Type="http://schemas.openxmlformats.org/officeDocument/2006/relationships/image" Target="../media/image6.png"/><Relationship Id="rId15" Type="http://schemas.openxmlformats.org/officeDocument/2006/relationships/image" Target="../media/image20.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 Id="rId14" Type="http://schemas.openxmlformats.org/officeDocument/2006/relationships/image" Target="../media/image19.svg"/></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25.svg"/><Relationship Id="rId4" Type="http://schemas.openxmlformats.org/officeDocument/2006/relationships/image" Target="../media/image5.sv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6.png"/><Relationship Id="rId7" Type="http://schemas.openxmlformats.org/officeDocument/2006/relationships/image" Target="../media/image12.png"/><Relationship Id="rId12" Type="http://schemas.openxmlformats.org/officeDocument/2006/relationships/image" Target="../media/image2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2.png"/><Relationship Id="rId5" Type="http://schemas.openxmlformats.org/officeDocument/2006/relationships/image" Target="../media/image8.png"/><Relationship Id="rId10" Type="http://schemas.openxmlformats.org/officeDocument/2006/relationships/image" Target="../media/image19.svg"/><Relationship Id="rId4" Type="http://schemas.openxmlformats.org/officeDocument/2006/relationships/image" Target="../media/image7.sv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2.png"/><Relationship Id="rId3" Type="http://schemas.openxmlformats.org/officeDocument/2006/relationships/image" Target="../media/image26.png"/><Relationship Id="rId7" Type="http://schemas.openxmlformats.org/officeDocument/2006/relationships/image" Target="../media/image8.png"/><Relationship Id="rId12"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8.png"/><Relationship Id="rId5" Type="http://schemas.openxmlformats.org/officeDocument/2006/relationships/image" Target="../media/image6.png"/><Relationship Id="rId10" Type="http://schemas.openxmlformats.org/officeDocument/2006/relationships/image" Target="../media/image13.svg"/><Relationship Id="rId4" Type="http://schemas.openxmlformats.org/officeDocument/2006/relationships/image" Target="../media/image27.svg"/><Relationship Id="rId9" Type="http://schemas.openxmlformats.org/officeDocument/2006/relationships/image" Target="../media/image12.png"/><Relationship Id="rId14" Type="http://schemas.openxmlformats.org/officeDocument/2006/relationships/image" Target="../media/image23.svg"/></Relationships>
</file>

<file path=ppt/slides/_rels/slide2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24.png"/><Relationship Id="rId3" Type="http://schemas.openxmlformats.org/officeDocument/2006/relationships/image" Target="../media/image34.png"/><Relationship Id="rId7" Type="http://schemas.openxmlformats.org/officeDocument/2006/relationships/image" Target="../media/image12.png"/><Relationship Id="rId12"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0.png"/><Relationship Id="rId5" Type="http://schemas.openxmlformats.org/officeDocument/2006/relationships/image" Target="../media/image6.png"/><Relationship Id="rId10" Type="http://schemas.openxmlformats.org/officeDocument/2006/relationships/image" Target="../media/image19.svg"/><Relationship Id="rId4" Type="http://schemas.openxmlformats.org/officeDocument/2006/relationships/image" Target="../media/image35.svg"/><Relationship Id="rId9" Type="http://schemas.openxmlformats.org/officeDocument/2006/relationships/image" Target="../media/image18.png"/><Relationship Id="rId14" Type="http://schemas.openxmlformats.org/officeDocument/2006/relationships/image" Target="../media/image25.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40.png"/><Relationship Id="rId18" Type="http://schemas.openxmlformats.org/officeDocument/2006/relationships/image" Target="../media/image25.svg"/><Relationship Id="rId3" Type="http://schemas.openxmlformats.org/officeDocument/2006/relationships/image" Target="../media/image2.png"/><Relationship Id="rId7" Type="http://schemas.openxmlformats.org/officeDocument/2006/relationships/image" Target="../media/image8.png"/><Relationship Id="rId12" Type="http://schemas.openxmlformats.org/officeDocument/2006/relationships/image" Target="../media/image17.svg"/><Relationship Id="rId17"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6.png"/><Relationship Id="rId5" Type="http://schemas.openxmlformats.org/officeDocument/2006/relationships/image" Target="../media/image4.png"/><Relationship Id="rId15" Type="http://schemas.openxmlformats.org/officeDocument/2006/relationships/image" Target="../media/image22.png"/><Relationship Id="rId10" Type="http://schemas.openxmlformats.org/officeDocument/2006/relationships/image" Target="../media/image11.sv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41.svg"/></Relationships>
</file>

<file path=ppt/slides/_rels/slide2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3.svg"/><Relationship Id="rId3" Type="http://schemas.openxmlformats.org/officeDocument/2006/relationships/image" Target="../media/image2.png"/><Relationship Id="rId21" Type="http://schemas.openxmlformats.org/officeDocument/2006/relationships/image" Target="../media/image4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0.png"/><Relationship Id="rId28" Type="http://schemas.openxmlformats.org/officeDocument/2006/relationships/image" Target="../media/image25.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41.svg"/><Relationship Id="rId27"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6.png"/><Relationship Id="rId7" Type="http://schemas.openxmlformats.org/officeDocument/2006/relationships/image" Target="../media/image12.png"/><Relationship Id="rId12" Type="http://schemas.openxmlformats.org/officeDocument/2006/relationships/image" Target="../media/image2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2.png"/><Relationship Id="rId5" Type="http://schemas.openxmlformats.org/officeDocument/2006/relationships/image" Target="../media/image8.png"/><Relationship Id="rId10" Type="http://schemas.openxmlformats.org/officeDocument/2006/relationships/image" Target="../media/image19.svg"/><Relationship Id="rId4" Type="http://schemas.openxmlformats.org/officeDocument/2006/relationships/image" Target="../media/image7.sv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23.svg"/><Relationship Id="rId4" Type="http://schemas.openxmlformats.org/officeDocument/2006/relationships/image" Target="../media/image7.sv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23.svg"/><Relationship Id="rId4" Type="http://schemas.openxmlformats.org/officeDocument/2006/relationships/image" Target="../media/image7.sv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9.sv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23.svg"/><Relationship Id="rId4" Type="http://schemas.openxmlformats.org/officeDocument/2006/relationships/image" Target="../media/image7.sv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476206" y="-393808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555" t="-5466" r="-74468" b="-912"/>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TextBox 15"/>
          <p:cNvSpPr txBox="1"/>
          <p:nvPr/>
        </p:nvSpPr>
        <p:spPr>
          <a:xfrm>
            <a:off x="2570549" y="2119764"/>
            <a:ext cx="12640731" cy="3212424"/>
          </a:xfrm>
          <a:prstGeom prst="rect">
            <a:avLst/>
          </a:prstGeom>
        </p:spPr>
        <p:txBody>
          <a:bodyPr wrap="square" lIns="0" tIns="0" rIns="0" bIns="0" rtlCol="0" anchor="t">
            <a:spAutoFit/>
          </a:bodyPr>
          <a:lstStyle/>
          <a:p>
            <a:pPr algn="ctr">
              <a:lnSpc>
                <a:spcPts val="6246"/>
              </a:lnSpc>
            </a:pPr>
            <a:r>
              <a:rPr lang="en-US" sz="6644" b="1" dirty="0">
                <a:solidFill>
                  <a:schemeClr val="accent1">
                    <a:lumMod val="75000"/>
                  </a:schemeClr>
                </a:solidFill>
                <a:latin typeface="DM Sans Bold"/>
                <a:ea typeface="DM Sans Bold"/>
                <a:cs typeface="DM Sans Bold"/>
                <a:sym typeface="DM Sans Bold"/>
              </a:rPr>
              <a:t>Enhancing Underwater Salient Object Detection with the Improved New TC-USOD Model</a:t>
            </a:r>
          </a:p>
        </p:txBody>
      </p:sp>
      <p:sp>
        <p:nvSpPr>
          <p:cNvPr id="16" name="TextBox 16"/>
          <p:cNvSpPr txBox="1"/>
          <p:nvPr/>
        </p:nvSpPr>
        <p:spPr>
          <a:xfrm>
            <a:off x="2761829" y="5680895"/>
            <a:ext cx="13016455" cy="879673"/>
          </a:xfrm>
          <a:prstGeom prst="rect">
            <a:avLst/>
          </a:prstGeom>
        </p:spPr>
        <p:txBody>
          <a:bodyPr lIns="0" tIns="0" rIns="0" bIns="0" rtlCol="0" anchor="t">
            <a:spAutoFit/>
          </a:bodyPr>
          <a:lstStyle/>
          <a:p>
            <a:pPr algn="ctr">
              <a:lnSpc>
                <a:spcPts val="7164"/>
              </a:lnSpc>
              <a:spcBef>
                <a:spcPct val="0"/>
              </a:spcBef>
            </a:pPr>
            <a:r>
              <a:rPr lang="en-US" sz="5117" dirty="0">
                <a:solidFill>
                  <a:schemeClr val="accent2">
                    <a:lumMod val="75000"/>
                  </a:schemeClr>
                </a:solidFill>
                <a:latin typeface="Open Sans Light"/>
                <a:ea typeface="Open Sans Light"/>
                <a:cs typeface="Open Sans Light"/>
                <a:sym typeface="Open Sans Light"/>
              </a:rPr>
              <a:t>ALLURI LAKSHMAN NARENDRA-220010002</a:t>
            </a:r>
          </a:p>
        </p:txBody>
      </p:sp>
      <p:sp>
        <p:nvSpPr>
          <p:cNvPr id="17" name="TextBox 17"/>
          <p:cNvSpPr txBox="1"/>
          <p:nvPr/>
        </p:nvSpPr>
        <p:spPr>
          <a:xfrm>
            <a:off x="2761829" y="6668419"/>
            <a:ext cx="13016455" cy="879673"/>
          </a:xfrm>
          <a:prstGeom prst="rect">
            <a:avLst/>
          </a:prstGeom>
        </p:spPr>
        <p:txBody>
          <a:bodyPr lIns="0" tIns="0" rIns="0" bIns="0" rtlCol="0" anchor="t">
            <a:spAutoFit/>
          </a:bodyPr>
          <a:lstStyle/>
          <a:p>
            <a:pPr algn="ctr">
              <a:lnSpc>
                <a:spcPts val="7164"/>
              </a:lnSpc>
              <a:spcBef>
                <a:spcPct val="0"/>
              </a:spcBef>
            </a:pPr>
            <a:r>
              <a:rPr lang="en-US" sz="5117" dirty="0">
                <a:solidFill>
                  <a:schemeClr val="accent2">
                    <a:lumMod val="75000"/>
                  </a:schemeClr>
                </a:solidFill>
                <a:latin typeface="Open Sans Light"/>
                <a:ea typeface="Open Sans Light"/>
                <a:cs typeface="Open Sans Light"/>
                <a:sym typeface="Open Sans Light"/>
              </a:rPr>
              <a:t>ATTUNURI </a:t>
            </a:r>
            <a:r>
              <a:rPr lang="en-US" sz="5117" dirty="0" err="1">
                <a:solidFill>
                  <a:schemeClr val="accent2">
                    <a:lumMod val="75000"/>
                  </a:schemeClr>
                </a:solidFill>
                <a:latin typeface="Open Sans Light"/>
                <a:ea typeface="Open Sans Light"/>
                <a:cs typeface="Open Sans Light"/>
                <a:sym typeface="Open Sans Light"/>
              </a:rPr>
              <a:t>Praneeth</a:t>
            </a:r>
            <a:r>
              <a:rPr lang="en-US" sz="5117" dirty="0">
                <a:solidFill>
                  <a:schemeClr val="accent2">
                    <a:lumMod val="75000"/>
                  </a:schemeClr>
                </a:solidFill>
                <a:latin typeface="Open Sans Light"/>
                <a:ea typeface="Open Sans Light"/>
                <a:cs typeface="Open Sans Light"/>
                <a:sym typeface="Open Sans Light"/>
              </a:rPr>
              <a:t> Reddy -220030005</a:t>
            </a:r>
          </a:p>
        </p:txBody>
      </p:sp>
      <p:sp>
        <p:nvSpPr>
          <p:cNvPr id="18" name="TextBox 18"/>
          <p:cNvSpPr txBox="1"/>
          <p:nvPr/>
        </p:nvSpPr>
        <p:spPr>
          <a:xfrm>
            <a:off x="2761829" y="7828690"/>
            <a:ext cx="13016455" cy="879673"/>
          </a:xfrm>
          <a:prstGeom prst="rect">
            <a:avLst/>
          </a:prstGeom>
        </p:spPr>
        <p:txBody>
          <a:bodyPr lIns="0" tIns="0" rIns="0" bIns="0" rtlCol="0" anchor="t">
            <a:spAutoFit/>
          </a:bodyPr>
          <a:lstStyle/>
          <a:p>
            <a:pPr algn="ctr">
              <a:lnSpc>
                <a:spcPts val="7164"/>
              </a:lnSpc>
              <a:spcBef>
                <a:spcPct val="0"/>
              </a:spcBef>
            </a:pPr>
            <a:r>
              <a:rPr lang="en-US" sz="5117" dirty="0" err="1">
                <a:solidFill>
                  <a:schemeClr val="accent2">
                    <a:lumMod val="75000"/>
                  </a:schemeClr>
                </a:solidFill>
                <a:latin typeface="Open Sans Light"/>
                <a:ea typeface="Open Sans Light"/>
                <a:cs typeface="Open Sans Light"/>
                <a:sym typeface="Open Sans Light"/>
              </a:rPr>
              <a:t>Kapse</a:t>
            </a:r>
            <a:r>
              <a:rPr lang="en-US" sz="5117" dirty="0">
                <a:solidFill>
                  <a:schemeClr val="accent2">
                    <a:lumMod val="75000"/>
                  </a:schemeClr>
                </a:solidFill>
                <a:latin typeface="Open Sans Light"/>
                <a:ea typeface="Open Sans Light"/>
                <a:cs typeface="Open Sans Light"/>
                <a:sym typeface="Open Sans Light"/>
              </a:rPr>
              <a:t> Karthik- 220020026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113459"/>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4" name="TextBox 4"/>
          <p:cNvSpPr txBox="1"/>
          <p:nvPr/>
        </p:nvSpPr>
        <p:spPr>
          <a:xfrm>
            <a:off x="1004480" y="1589577"/>
            <a:ext cx="7790933" cy="3019822"/>
          </a:xfrm>
          <a:prstGeom prst="rect">
            <a:avLst/>
          </a:prstGeom>
        </p:spPr>
        <p:txBody>
          <a:bodyPr wrap="square" lIns="0" tIns="0" rIns="0" bIns="0" rtlCol="0" anchor="t">
            <a:spAutoFit/>
          </a:bodyPr>
          <a:lstStyle/>
          <a:p>
            <a:r>
              <a:rPr lang="en-IN" sz="2800" b="1" u="sng" dirty="0"/>
              <a:t>Problem Statement</a:t>
            </a:r>
            <a:r>
              <a:rPr lang="en-IN" sz="2800" dirty="0"/>
              <a:t>:</a:t>
            </a:r>
          </a:p>
          <a:p>
            <a:pPr>
              <a:buFont typeface="Arial" panose="020B0604020202020204" pitchFamily="34" charset="0"/>
              <a:buChar char="•"/>
            </a:pPr>
            <a:r>
              <a:rPr lang="en-IN" sz="2800" dirty="0"/>
              <a:t>RGB images lack depth information, making it difficult to detect salient objects in challenging scenarios (e.g., underwater images).</a:t>
            </a:r>
          </a:p>
          <a:p>
            <a:pPr>
              <a:buFont typeface="Arial" panose="020B0604020202020204" pitchFamily="34" charset="0"/>
              <a:buChar char="•"/>
            </a:pPr>
            <a:r>
              <a:rPr lang="en-IN" sz="2800" dirty="0"/>
              <a:t>Depth maps provide structural and spatial clues to enhance saliency detection.</a:t>
            </a:r>
          </a:p>
          <a:p>
            <a:pPr marL="0" lvl="0" indent="0" algn="l">
              <a:lnSpc>
                <a:spcPts val="2699"/>
              </a:lnSpc>
              <a:spcBef>
                <a:spcPct val="0"/>
              </a:spcBef>
            </a:pPr>
            <a:endParaRPr lang="en-US" sz="2800" u="none" spc="119" dirty="0">
              <a:solidFill>
                <a:srgbClr val="000000"/>
              </a:solidFill>
              <a:latin typeface="DM Sans"/>
              <a:ea typeface="DM Sans"/>
              <a:cs typeface="DM Sans"/>
              <a:sym typeface="DM Sans"/>
            </a:endParaRPr>
          </a:p>
        </p:txBody>
      </p:sp>
      <p:sp>
        <p:nvSpPr>
          <p:cNvPr id="5" name="Freeform 5"/>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6" name="Freeform 6"/>
          <p:cNvSpPr/>
          <p:nvPr/>
        </p:nvSpPr>
        <p:spPr>
          <a:xfrm>
            <a:off x="-674156" y="-1072630"/>
            <a:ext cx="4052645"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9" name="Freeform 9"/>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0" name="TextBox 9">
            <a:extLst>
              <a:ext uri="{FF2B5EF4-FFF2-40B4-BE49-F238E27FC236}">
                <a16:creationId xmlns:a16="http://schemas.microsoft.com/office/drawing/2014/main" id="{87F162E9-6CDE-8690-9BAC-ECEE76567CCF}"/>
              </a:ext>
            </a:extLst>
          </p:cNvPr>
          <p:cNvSpPr txBox="1"/>
          <p:nvPr/>
        </p:nvSpPr>
        <p:spPr>
          <a:xfrm>
            <a:off x="3504636" y="565987"/>
            <a:ext cx="13754663" cy="1015663"/>
          </a:xfrm>
          <a:prstGeom prst="rect">
            <a:avLst/>
          </a:prstGeom>
          <a:noFill/>
        </p:spPr>
        <p:txBody>
          <a:bodyPr wrap="none" rtlCol="0">
            <a:spAutoFit/>
          </a:bodyPr>
          <a:lstStyle/>
          <a:p>
            <a:r>
              <a:rPr lang="en-IN" sz="6000" b="1" dirty="0">
                <a:solidFill>
                  <a:schemeClr val="tx2">
                    <a:lumMod val="75000"/>
                  </a:schemeClr>
                </a:solidFill>
              </a:rPr>
              <a:t>Introduction to TC-USOD and Key Modules</a:t>
            </a:r>
            <a:endParaRPr lang="en-US" sz="6000" b="1" dirty="0">
              <a:solidFill>
                <a:schemeClr val="tx2">
                  <a:lumMod val="75000"/>
                </a:schemeClr>
              </a:solidFill>
            </a:endParaRPr>
          </a:p>
        </p:txBody>
      </p:sp>
      <p:sp>
        <p:nvSpPr>
          <p:cNvPr id="11" name="TextBox 10">
            <a:extLst>
              <a:ext uri="{FF2B5EF4-FFF2-40B4-BE49-F238E27FC236}">
                <a16:creationId xmlns:a16="http://schemas.microsoft.com/office/drawing/2014/main" id="{0DDE7AFB-B403-E568-135F-DBDE7791E826}"/>
              </a:ext>
            </a:extLst>
          </p:cNvPr>
          <p:cNvSpPr txBox="1"/>
          <p:nvPr/>
        </p:nvSpPr>
        <p:spPr>
          <a:xfrm>
            <a:off x="9133935" y="1589577"/>
            <a:ext cx="7391400" cy="3539430"/>
          </a:xfrm>
          <a:prstGeom prst="rect">
            <a:avLst/>
          </a:prstGeom>
          <a:noFill/>
        </p:spPr>
        <p:txBody>
          <a:bodyPr wrap="square" rtlCol="0">
            <a:spAutoFit/>
          </a:bodyPr>
          <a:lstStyle/>
          <a:p>
            <a:r>
              <a:rPr lang="en-IN" sz="2800" b="1" u="sng" dirty="0"/>
              <a:t>Introduction:</a:t>
            </a:r>
          </a:p>
          <a:p>
            <a:pPr>
              <a:buFont typeface="Arial" panose="020B0604020202020204" pitchFamily="34" charset="0"/>
              <a:buChar char="•"/>
            </a:pPr>
            <a:r>
              <a:rPr lang="en-IN" sz="2800" dirty="0"/>
              <a:t>TC-USOD is designed to integrate RGB and Depth inputs to improve salient object detection in underwater environments.</a:t>
            </a:r>
          </a:p>
          <a:p>
            <a:pPr>
              <a:buFont typeface="Arial" panose="020B0604020202020204" pitchFamily="34" charset="0"/>
              <a:buChar char="•"/>
            </a:pPr>
            <a:r>
              <a:rPr lang="en-IN" sz="2800" dirty="0"/>
              <a:t>Utilizes </a:t>
            </a:r>
            <a:r>
              <a:rPr lang="en-IN" sz="2800" b="1" dirty="0"/>
              <a:t>Cross-Modality Fusion (CMF)</a:t>
            </a:r>
            <a:r>
              <a:rPr lang="en-IN" sz="2800" dirty="0"/>
              <a:t> and </a:t>
            </a:r>
            <a:r>
              <a:rPr lang="en-IN" sz="2800" b="1" dirty="0"/>
              <a:t>Depth Auxiliary Modules (DAM)</a:t>
            </a:r>
            <a:r>
              <a:rPr lang="en-IN" sz="2800" dirty="0"/>
              <a:t> for modality interaction.</a:t>
            </a:r>
          </a:p>
          <a:p>
            <a:endParaRPr lang="en-US" sz="2800" dirty="0"/>
          </a:p>
        </p:txBody>
      </p:sp>
      <p:cxnSp>
        <p:nvCxnSpPr>
          <p:cNvPr id="13" name="Straight Arrow Connector 12">
            <a:extLst>
              <a:ext uri="{FF2B5EF4-FFF2-40B4-BE49-F238E27FC236}">
                <a16:creationId xmlns:a16="http://schemas.microsoft.com/office/drawing/2014/main" id="{13D09E13-E325-055B-BFF4-B1E3F420684D}"/>
              </a:ext>
            </a:extLst>
          </p:cNvPr>
          <p:cNvCxnSpPr/>
          <p:nvPr/>
        </p:nvCxnSpPr>
        <p:spPr>
          <a:xfrm>
            <a:off x="7987339" y="2991703"/>
            <a:ext cx="9342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1BEA02D-BC80-2DB1-AF3A-B93DE8CEF275}"/>
              </a:ext>
            </a:extLst>
          </p:cNvPr>
          <p:cNvSpPr txBox="1"/>
          <p:nvPr/>
        </p:nvSpPr>
        <p:spPr>
          <a:xfrm>
            <a:off x="1004480" y="4712246"/>
            <a:ext cx="18288001" cy="4832092"/>
          </a:xfrm>
          <a:prstGeom prst="rect">
            <a:avLst/>
          </a:prstGeom>
          <a:noFill/>
        </p:spPr>
        <p:txBody>
          <a:bodyPr wrap="square" rtlCol="0">
            <a:spAutoFit/>
          </a:bodyPr>
          <a:lstStyle/>
          <a:p>
            <a:r>
              <a:rPr lang="en-IN" sz="3200" b="1" u="sng" dirty="0">
                <a:solidFill>
                  <a:schemeClr val="accent1">
                    <a:lumMod val="75000"/>
                  </a:schemeClr>
                </a:solidFill>
              </a:rPr>
              <a:t>Proposed Solution:</a:t>
            </a:r>
          </a:p>
          <a:p>
            <a:endParaRPr lang="en-IN" sz="1400" b="1" u="sng" dirty="0">
              <a:solidFill>
                <a:schemeClr val="accent1">
                  <a:lumMod val="75000"/>
                </a:schemeClr>
              </a:solidFill>
            </a:endParaRPr>
          </a:p>
          <a:p>
            <a:pPr>
              <a:buFont typeface="Arial" panose="020B0604020202020204" pitchFamily="34" charset="0"/>
              <a:buChar char="•"/>
            </a:pPr>
            <a:r>
              <a:rPr lang="en-IN" sz="2800" b="1" dirty="0"/>
              <a:t>Depth Auxiliary Module (DAM)</a:t>
            </a:r>
            <a:r>
              <a:rPr lang="en-IN" sz="2800" dirty="0"/>
              <a:t>:</a:t>
            </a:r>
          </a:p>
          <a:p>
            <a:pPr>
              <a:buFont typeface="Arial" panose="020B0604020202020204" pitchFamily="34" charset="0"/>
              <a:buChar char="•"/>
            </a:pPr>
            <a:endParaRPr lang="en-IN" sz="1200" dirty="0"/>
          </a:p>
          <a:p>
            <a:pPr marL="742950" lvl="1" indent="-285750">
              <a:buFont typeface="Arial" panose="020B0604020202020204" pitchFamily="34" charset="0"/>
              <a:buChar char="•"/>
            </a:pPr>
            <a:r>
              <a:rPr lang="en-IN" sz="2800" dirty="0"/>
              <a:t>Introduced to encode depth information effectively and integrate it with RGB features.</a:t>
            </a:r>
          </a:p>
          <a:p>
            <a:pPr marL="742950" lvl="1" indent="-285750">
              <a:buFont typeface="Arial" panose="020B0604020202020204" pitchFamily="34" charset="0"/>
              <a:buChar char="•"/>
            </a:pPr>
            <a:r>
              <a:rPr lang="en-IN" sz="2800" dirty="0"/>
              <a:t>Combines </a:t>
            </a:r>
            <a:r>
              <a:rPr lang="en-IN" sz="2800" b="1" dirty="0"/>
              <a:t>Channel Attention (CA)</a:t>
            </a:r>
            <a:r>
              <a:rPr lang="en-IN" sz="2800" dirty="0"/>
              <a:t> and </a:t>
            </a:r>
            <a:r>
              <a:rPr lang="en-IN" sz="2800" b="1" dirty="0"/>
              <a:t>Spatial Attention (SA)</a:t>
            </a:r>
            <a:r>
              <a:rPr lang="en-IN" sz="2800" dirty="0"/>
              <a:t> to focus on the most relevant features.</a:t>
            </a:r>
          </a:p>
          <a:p>
            <a:pPr marL="742950" lvl="1" indent="-285750">
              <a:buFont typeface="Arial" panose="020B0604020202020204" pitchFamily="34" charset="0"/>
              <a:buChar char="•"/>
            </a:pPr>
            <a:endParaRPr lang="en-IN" sz="1400" dirty="0"/>
          </a:p>
          <a:p>
            <a:pPr>
              <a:buFont typeface="Arial" panose="020B0604020202020204" pitchFamily="34" charset="0"/>
              <a:buChar char="•"/>
            </a:pPr>
            <a:r>
              <a:rPr lang="en-IN" sz="2800" b="1" dirty="0"/>
              <a:t>Cross-Modality Fusion (CMF)</a:t>
            </a:r>
            <a:r>
              <a:rPr lang="en-IN" sz="2800" dirty="0"/>
              <a:t>:</a:t>
            </a:r>
          </a:p>
          <a:p>
            <a:pPr>
              <a:buFont typeface="Arial" panose="020B0604020202020204" pitchFamily="34" charset="0"/>
              <a:buChar char="•"/>
            </a:pPr>
            <a:endParaRPr lang="en-IN" sz="1200" dirty="0"/>
          </a:p>
          <a:p>
            <a:pPr>
              <a:buFont typeface="Arial" panose="020B0604020202020204" pitchFamily="34" charset="0"/>
              <a:buChar char="•"/>
            </a:pPr>
            <a:r>
              <a:rPr lang="en-IN" sz="2800" dirty="0"/>
              <a:t>A combination of </a:t>
            </a:r>
            <a:r>
              <a:rPr lang="en-IN" sz="2800" b="1" dirty="0"/>
              <a:t>channel attention</a:t>
            </a:r>
            <a:r>
              <a:rPr lang="en-IN" sz="2800" dirty="0"/>
              <a:t> and </a:t>
            </a:r>
            <a:r>
              <a:rPr lang="en-IN" sz="2800" b="1" dirty="0"/>
              <a:t>spatial attention</a:t>
            </a:r>
            <a:r>
              <a:rPr lang="en-IN" sz="2800" dirty="0"/>
              <a:t> mechanisms to purify and enhance RGB features using depth inputs.</a:t>
            </a:r>
          </a:p>
          <a:p>
            <a:pPr>
              <a:buFont typeface="Arial" panose="020B0604020202020204" pitchFamily="34" charset="0"/>
              <a:buChar char="•"/>
            </a:pPr>
            <a:r>
              <a:rPr lang="en-IN" sz="2800" dirty="0"/>
              <a:t>CMF enhances the interaction between RGB and depth streams, ensuring complementary modalities are fused</a:t>
            </a:r>
          </a:p>
          <a:p>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924301"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dirty="0"/>
          </a:p>
        </p:txBody>
      </p:sp>
      <p:sp>
        <p:nvSpPr>
          <p:cNvPr id="3" name="TextBox 3"/>
          <p:cNvSpPr txBox="1"/>
          <p:nvPr/>
        </p:nvSpPr>
        <p:spPr>
          <a:xfrm>
            <a:off x="3012311" y="878167"/>
            <a:ext cx="13455435" cy="2172326"/>
          </a:xfrm>
          <a:prstGeom prst="rect">
            <a:avLst/>
          </a:prstGeom>
        </p:spPr>
        <p:txBody>
          <a:bodyPr wrap="square" lIns="0" tIns="0" rIns="0" bIns="0" rtlCol="0" anchor="t">
            <a:spAutoFit/>
          </a:bodyPr>
          <a:lstStyle/>
          <a:p>
            <a:pPr>
              <a:lnSpc>
                <a:spcPts val="8730"/>
              </a:lnSpc>
            </a:pPr>
            <a:r>
              <a:rPr lang="en-IN" sz="6000" b="1" u="sng" dirty="0"/>
              <a:t>Encoder Workflow with DAM and CMF</a:t>
            </a:r>
          </a:p>
          <a:p>
            <a:pPr algn="l">
              <a:lnSpc>
                <a:spcPts val="8730"/>
              </a:lnSpc>
            </a:pPr>
            <a:endParaRPr lang="en-US" sz="6000" b="1" u="sng" dirty="0">
              <a:solidFill>
                <a:srgbClr val="000000"/>
              </a:solidFill>
              <a:latin typeface="DM Sans Bold"/>
              <a:ea typeface="DM Sans Bold"/>
              <a:cs typeface="DM Sans Bold"/>
              <a:sym typeface="DM Sans Bold"/>
            </a:endParaRPr>
          </a:p>
        </p:txBody>
      </p:sp>
      <p:sp>
        <p:nvSpPr>
          <p:cNvPr id="4" name="TextBox 4"/>
          <p:cNvSpPr txBox="1"/>
          <p:nvPr/>
        </p:nvSpPr>
        <p:spPr>
          <a:xfrm>
            <a:off x="11686200" y="6785462"/>
            <a:ext cx="7025086" cy="1723549"/>
          </a:xfrm>
          <a:prstGeom prst="rect">
            <a:avLst/>
          </a:prstGeom>
        </p:spPr>
        <p:txBody>
          <a:bodyPr lIns="0" tIns="0" rIns="0" bIns="0" rtlCol="0" anchor="t">
            <a:spAutoFit/>
          </a:bodyPr>
          <a:lstStyle/>
          <a:p>
            <a:r>
              <a:rPr lang="en-IN" sz="2800" b="1" dirty="0"/>
              <a:t>Key Mechanism</a:t>
            </a:r>
            <a:r>
              <a:rPr lang="en-IN" sz="2800" dirty="0"/>
              <a:t>:</a:t>
            </a:r>
          </a:p>
          <a:p>
            <a:pPr>
              <a:buFont typeface="Arial" panose="020B0604020202020204" pitchFamily="34" charset="0"/>
              <a:buChar char="•"/>
            </a:pPr>
            <a:r>
              <a:rPr lang="en-IN" sz="2800" dirty="0"/>
              <a:t>Multi-level depth-RGB fusion ensures that spatial details (low-level) and semantic details (high-level) are captured effectively.</a:t>
            </a:r>
          </a:p>
        </p:txBody>
      </p:sp>
      <p:grpSp>
        <p:nvGrpSpPr>
          <p:cNvPr id="5" name="Group 5"/>
          <p:cNvGrpSpPr/>
          <p:nvPr/>
        </p:nvGrpSpPr>
        <p:grpSpPr>
          <a:xfrm>
            <a:off x="600107" y="2498268"/>
            <a:ext cx="7598949" cy="3367609"/>
            <a:chOff x="0" y="-22727"/>
            <a:chExt cx="2484672" cy="1055182"/>
          </a:xfrm>
        </p:grpSpPr>
        <p:sp>
          <p:nvSpPr>
            <p:cNvPr id="6" name="Freeform 6"/>
            <p:cNvSpPr/>
            <p:nvPr/>
          </p:nvSpPr>
          <p:spPr>
            <a:xfrm>
              <a:off x="0" y="-22727"/>
              <a:ext cx="2484672" cy="105518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8" name="TextBox 8"/>
          <p:cNvSpPr txBox="1"/>
          <p:nvPr/>
        </p:nvSpPr>
        <p:spPr>
          <a:xfrm>
            <a:off x="702858" y="3641346"/>
            <a:ext cx="1578952" cy="1034423"/>
          </a:xfrm>
          <a:prstGeom prst="rect">
            <a:avLst/>
          </a:prstGeom>
        </p:spPr>
        <p:txBody>
          <a:bodyPr lIns="0" tIns="0" rIns="0" bIns="0" rtlCol="0" anchor="t">
            <a:spAutoFit/>
          </a:bodyPr>
          <a:lstStyle/>
          <a:p>
            <a:pPr algn="l">
              <a:lnSpc>
                <a:spcPts val="7680"/>
              </a:lnSpc>
            </a:pPr>
            <a:r>
              <a:rPr lang="en-US" sz="8000" spc="-656" dirty="0">
                <a:solidFill>
                  <a:srgbClr val="000000"/>
                </a:solidFill>
                <a:latin typeface="DM Sans"/>
                <a:ea typeface="DM Sans"/>
                <a:cs typeface="DM Sans"/>
                <a:sym typeface="DM Sans"/>
              </a:rPr>
              <a:t>01.</a:t>
            </a:r>
          </a:p>
        </p:txBody>
      </p:sp>
      <p:grpSp>
        <p:nvGrpSpPr>
          <p:cNvPr id="9" name="Group 9"/>
          <p:cNvGrpSpPr/>
          <p:nvPr/>
        </p:nvGrpSpPr>
        <p:grpSpPr>
          <a:xfrm>
            <a:off x="8364255" y="2498267"/>
            <a:ext cx="9529947" cy="3925609"/>
            <a:chOff x="-539374" y="-456637"/>
            <a:chExt cx="3190229" cy="1314129"/>
          </a:xfrm>
        </p:grpSpPr>
        <p:sp>
          <p:nvSpPr>
            <p:cNvPr id="10" name="Freeform 10"/>
            <p:cNvSpPr/>
            <p:nvPr/>
          </p:nvSpPr>
          <p:spPr>
            <a:xfrm>
              <a:off x="-539374" y="-456637"/>
              <a:ext cx="3190229" cy="1133455"/>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endParaRPr lang="en-US" dirty="0"/>
            </a:p>
          </p:txBody>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12" name="Group 12"/>
          <p:cNvGrpSpPr/>
          <p:nvPr/>
        </p:nvGrpSpPr>
        <p:grpSpPr>
          <a:xfrm>
            <a:off x="604592" y="6061768"/>
            <a:ext cx="10663177" cy="3084183"/>
            <a:chOff x="0" y="0"/>
            <a:chExt cx="2688477" cy="1032455"/>
          </a:xfrm>
        </p:grpSpPr>
        <p:sp>
          <p:nvSpPr>
            <p:cNvPr id="13" name="Freeform 13"/>
            <p:cNvSpPr/>
            <p:nvPr/>
          </p:nvSpPr>
          <p:spPr>
            <a:xfrm>
              <a:off x="0" y="0"/>
              <a:ext cx="2688477" cy="1032455"/>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endParaRPr lang="en-US" dirty="0"/>
            </a:p>
          </p:txBody>
        </p:sp>
        <p:sp>
          <p:nvSpPr>
            <p:cNvPr id="14" name="TextBox 14"/>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5" name="TextBox 15"/>
          <p:cNvSpPr txBox="1"/>
          <p:nvPr/>
        </p:nvSpPr>
        <p:spPr>
          <a:xfrm>
            <a:off x="8396537" y="3674002"/>
            <a:ext cx="1578952" cy="1034423"/>
          </a:xfrm>
          <a:prstGeom prst="rect">
            <a:avLst/>
          </a:prstGeom>
        </p:spPr>
        <p:txBody>
          <a:bodyPr lIns="0" tIns="0" rIns="0" bIns="0" rtlCol="0" anchor="t">
            <a:spAutoFit/>
          </a:bodyPr>
          <a:lstStyle/>
          <a:p>
            <a:pPr algn="l">
              <a:lnSpc>
                <a:spcPts val="7680"/>
              </a:lnSpc>
            </a:pPr>
            <a:r>
              <a:rPr lang="en-US" sz="8000" spc="-656" dirty="0">
                <a:solidFill>
                  <a:srgbClr val="000000"/>
                </a:solidFill>
                <a:latin typeface="DM Sans"/>
                <a:ea typeface="DM Sans"/>
                <a:cs typeface="DM Sans"/>
                <a:sym typeface="DM Sans"/>
              </a:rPr>
              <a:t>02.</a:t>
            </a:r>
          </a:p>
        </p:txBody>
      </p:sp>
      <p:sp>
        <p:nvSpPr>
          <p:cNvPr id="16" name="TextBox 16"/>
          <p:cNvSpPr txBox="1"/>
          <p:nvPr/>
        </p:nvSpPr>
        <p:spPr>
          <a:xfrm>
            <a:off x="600107" y="7086647"/>
            <a:ext cx="1578952" cy="1034423"/>
          </a:xfrm>
          <a:prstGeom prst="rect">
            <a:avLst/>
          </a:prstGeom>
        </p:spPr>
        <p:txBody>
          <a:bodyPr lIns="0" tIns="0" rIns="0" bIns="0" rtlCol="0" anchor="t">
            <a:spAutoFit/>
          </a:bodyPr>
          <a:lstStyle/>
          <a:p>
            <a:pPr algn="l">
              <a:lnSpc>
                <a:spcPts val="7680"/>
              </a:lnSpc>
            </a:pPr>
            <a:r>
              <a:rPr lang="en-US" sz="8000" spc="-656" dirty="0">
                <a:solidFill>
                  <a:srgbClr val="000000"/>
                </a:solidFill>
                <a:latin typeface="DM Sans"/>
                <a:ea typeface="DM Sans"/>
                <a:cs typeface="DM Sans"/>
                <a:sym typeface="DM Sans"/>
              </a:rPr>
              <a:t>03.</a:t>
            </a:r>
          </a:p>
        </p:txBody>
      </p:sp>
      <p:sp>
        <p:nvSpPr>
          <p:cNvPr id="17" name="TextBox 17"/>
          <p:cNvSpPr txBox="1"/>
          <p:nvPr/>
        </p:nvSpPr>
        <p:spPr>
          <a:xfrm>
            <a:off x="2384560" y="2972905"/>
            <a:ext cx="4941941" cy="2215991"/>
          </a:xfrm>
          <a:prstGeom prst="rect">
            <a:avLst/>
          </a:prstGeom>
        </p:spPr>
        <p:txBody>
          <a:bodyPr wrap="square" lIns="0" tIns="0" rIns="0" bIns="0" rtlCol="0" anchor="t">
            <a:spAutoFit/>
          </a:bodyPr>
          <a:lstStyle/>
          <a:p>
            <a:r>
              <a:rPr lang="en-IN" sz="2400" b="1" dirty="0"/>
              <a:t>Encoder Structure</a:t>
            </a:r>
            <a:r>
              <a:rPr lang="en-IN" sz="2400" dirty="0"/>
              <a:t>:</a:t>
            </a:r>
          </a:p>
          <a:p>
            <a:pPr>
              <a:buFont typeface="Arial" panose="020B0604020202020204" pitchFamily="34" charset="0"/>
              <a:buChar char="•"/>
            </a:pPr>
            <a:r>
              <a:rPr lang="en-IN" sz="2400" dirty="0"/>
              <a:t>RGB and depth backbones use </a:t>
            </a:r>
            <a:r>
              <a:rPr lang="en-IN" sz="2400" b="1" dirty="0"/>
              <a:t>T2T-ViT-t-14</a:t>
            </a:r>
            <a:r>
              <a:rPr lang="en-IN" sz="2400" dirty="0"/>
              <a:t> as the base architecture.</a:t>
            </a:r>
          </a:p>
          <a:p>
            <a:pPr>
              <a:buFont typeface="Arial" panose="020B0604020202020204" pitchFamily="34" charset="0"/>
              <a:buChar char="•"/>
            </a:pPr>
            <a:r>
              <a:rPr lang="en-IN" sz="2400" dirty="0"/>
              <a:t>Features are extracted hierarchically at multiple levels (low-level to high-level semantics).</a:t>
            </a:r>
          </a:p>
        </p:txBody>
      </p:sp>
      <p:sp>
        <p:nvSpPr>
          <p:cNvPr id="18" name="TextBox 18"/>
          <p:cNvSpPr txBox="1"/>
          <p:nvPr/>
        </p:nvSpPr>
        <p:spPr>
          <a:xfrm>
            <a:off x="9889744" y="2609195"/>
            <a:ext cx="8169656" cy="3323987"/>
          </a:xfrm>
          <a:prstGeom prst="rect">
            <a:avLst/>
          </a:prstGeom>
        </p:spPr>
        <p:txBody>
          <a:bodyPr wrap="square" lIns="0" tIns="0" rIns="0" bIns="0" rtlCol="0" anchor="t">
            <a:spAutoFit/>
          </a:bodyPr>
          <a:lstStyle/>
          <a:p>
            <a:r>
              <a:rPr lang="en-IN" sz="2400" b="1" dirty="0"/>
              <a:t>DAM Process</a:t>
            </a:r>
            <a:r>
              <a:rPr lang="en-IN" sz="2400" dirty="0"/>
              <a:t>:</a:t>
            </a:r>
          </a:p>
          <a:p>
            <a:pPr>
              <a:buFont typeface="+mj-lt"/>
              <a:buAutoNum type="arabicPeriod"/>
            </a:pPr>
            <a:r>
              <a:rPr lang="en-IN" sz="2400" dirty="0"/>
              <a:t>Takes depth map features from the depth encoder and RGB features from the RGB encoder.</a:t>
            </a:r>
          </a:p>
          <a:p>
            <a:pPr>
              <a:buFont typeface="+mj-lt"/>
              <a:buAutoNum type="arabicPeriod"/>
            </a:pPr>
            <a:r>
              <a:rPr lang="en-IN" sz="2400" dirty="0"/>
              <a:t>Applies:</a:t>
            </a:r>
          </a:p>
          <a:p>
            <a:pPr marL="742950" lvl="1" indent="-285750">
              <a:buFont typeface="+mj-lt"/>
              <a:buAutoNum type="arabicPeriod"/>
            </a:pPr>
            <a:r>
              <a:rPr lang="en-IN" sz="2400" b="1" dirty="0"/>
              <a:t>Channel Attention</a:t>
            </a:r>
            <a:r>
              <a:rPr lang="en-IN" sz="2400" dirty="0"/>
              <a:t>: Highlights feature maps most relevant to saliency.</a:t>
            </a:r>
          </a:p>
          <a:p>
            <a:pPr marL="742950" lvl="1" indent="-285750">
              <a:buFont typeface="+mj-lt"/>
              <a:buAutoNum type="arabicPeriod"/>
            </a:pPr>
            <a:r>
              <a:rPr lang="en-IN" sz="2400" b="1" dirty="0"/>
              <a:t>Spatial Attention</a:t>
            </a:r>
            <a:r>
              <a:rPr lang="en-IN" sz="2400" dirty="0"/>
              <a:t>: Focuses on spatially significant regions.</a:t>
            </a:r>
          </a:p>
          <a:p>
            <a:pPr>
              <a:buFont typeface="+mj-lt"/>
              <a:buAutoNum type="arabicPeriod"/>
            </a:pPr>
            <a:r>
              <a:rPr lang="en-IN" sz="2400" dirty="0"/>
              <a:t>Outputs fused features, which are added back to RGB features to enhance them.</a:t>
            </a:r>
          </a:p>
        </p:txBody>
      </p:sp>
      <p:sp>
        <p:nvSpPr>
          <p:cNvPr id="19" name="TextBox 19"/>
          <p:cNvSpPr txBox="1"/>
          <p:nvPr/>
        </p:nvSpPr>
        <p:spPr>
          <a:xfrm>
            <a:off x="2394624" y="6368102"/>
            <a:ext cx="7662246" cy="2855975"/>
          </a:xfrm>
          <a:prstGeom prst="rect">
            <a:avLst/>
          </a:prstGeom>
        </p:spPr>
        <p:txBody>
          <a:bodyPr wrap="square" lIns="0" tIns="0" rIns="0" bIns="0" rtlCol="0" anchor="t">
            <a:spAutoFit/>
          </a:bodyPr>
          <a:lstStyle/>
          <a:p>
            <a:r>
              <a:rPr lang="en-IN" sz="2400" b="1" dirty="0"/>
              <a:t>Soft Splitting in the Encoder</a:t>
            </a:r>
            <a:r>
              <a:rPr lang="en-IN" sz="2400" dirty="0"/>
              <a:t>:</a:t>
            </a:r>
          </a:p>
          <a:p>
            <a:pPr>
              <a:buFont typeface="Arial" panose="020B0604020202020204" pitchFamily="34" charset="0"/>
              <a:buChar char="•"/>
            </a:pPr>
            <a:r>
              <a:rPr lang="en-IN" sz="2400" dirty="0"/>
              <a:t>Depth maps are softly split into hierarchical features at multiple levels:</a:t>
            </a:r>
          </a:p>
          <a:p>
            <a:pPr marL="742950" lvl="1" indent="-285750">
              <a:buFont typeface="Arial" panose="020B0604020202020204" pitchFamily="34" charset="0"/>
              <a:buChar char="•"/>
            </a:pPr>
            <a:r>
              <a:rPr lang="en-IN" sz="2400" dirty="0"/>
              <a:t>T1d,T2d,T3dT_1^d, T_2^d, T_3^dT1d​,T2d​,T3d​ represent features extracted at increasing levels of abstraction.</a:t>
            </a:r>
          </a:p>
          <a:p>
            <a:pPr>
              <a:buFont typeface="Arial" panose="020B0604020202020204" pitchFamily="34" charset="0"/>
              <a:buChar char="•"/>
            </a:pPr>
            <a:r>
              <a:rPr lang="en-IN" sz="2400" dirty="0"/>
              <a:t>These depth features are fused with RGB features using CMF at each encoder stage.</a:t>
            </a:r>
          </a:p>
          <a:p>
            <a:pPr marL="0" lvl="0" indent="0" algn="just">
              <a:lnSpc>
                <a:spcPts val="1890"/>
              </a:lnSpc>
              <a:spcBef>
                <a:spcPct val="0"/>
              </a:spcBef>
            </a:pPr>
            <a:endParaRPr lang="en-US" sz="2400" u="none" spc="22" dirty="0">
              <a:solidFill>
                <a:srgbClr val="000000"/>
              </a:solidFill>
              <a:latin typeface="DM Sans"/>
              <a:ea typeface="DM Sans"/>
              <a:cs typeface="DM Sans"/>
              <a:sym typeface="DM Sans"/>
            </a:endParaRPr>
          </a:p>
        </p:txBody>
      </p:sp>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5" name="TextBox 24">
            <a:extLst>
              <a:ext uri="{FF2B5EF4-FFF2-40B4-BE49-F238E27FC236}">
                <a16:creationId xmlns:a16="http://schemas.microsoft.com/office/drawing/2014/main" id="{DFB0630C-B4C7-EC6A-E6A2-CF4CBEB220AC}"/>
              </a:ext>
            </a:extLst>
          </p:cNvPr>
          <p:cNvSpPr txBox="1"/>
          <p:nvPr/>
        </p:nvSpPr>
        <p:spPr>
          <a:xfrm>
            <a:off x="6694098" y="-1242204"/>
            <a:ext cx="184731" cy="369332"/>
          </a:xfrm>
          <a:prstGeom prst="rect">
            <a:avLst/>
          </a:prstGeom>
          <a:noFill/>
        </p:spPr>
        <p:txBody>
          <a:bodyPr wrap="none" rtlCol="0">
            <a:spAutoFit/>
          </a:bodyPr>
          <a:lstStyle/>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1"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4079427" y="398696"/>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4209079" y="2313369"/>
            <a:ext cx="3949267" cy="5763549"/>
          </a:xfrm>
          <a:custGeom>
            <a:avLst/>
            <a:gdLst/>
            <a:ahLst/>
            <a:cxnLst/>
            <a:rect l="l" t="t" r="r" b="b"/>
            <a:pathLst>
              <a:path w="5956731" h="6527925">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2590800" y="241037"/>
            <a:ext cx="12496800" cy="923330"/>
          </a:xfrm>
          <a:prstGeom prst="rect">
            <a:avLst/>
          </a:prstGeom>
        </p:spPr>
        <p:txBody>
          <a:bodyPr wrap="square" lIns="0" tIns="0" rIns="0" bIns="0" rtlCol="0" anchor="t">
            <a:spAutoFit/>
          </a:bodyPr>
          <a:lstStyle/>
          <a:p>
            <a:r>
              <a:rPr lang="en-IN" sz="6000" b="1" dirty="0">
                <a:solidFill>
                  <a:schemeClr val="accent1">
                    <a:lumMod val="75000"/>
                  </a:schemeClr>
                </a:solidFill>
              </a:rPr>
              <a:t>Connection to Vision Transformer (</a:t>
            </a:r>
            <a:r>
              <a:rPr lang="en-IN" sz="6000" b="1" dirty="0" err="1">
                <a:solidFill>
                  <a:schemeClr val="accent1">
                    <a:lumMod val="75000"/>
                  </a:schemeClr>
                </a:solidFill>
              </a:rPr>
              <a:t>ViT</a:t>
            </a:r>
            <a:r>
              <a:rPr lang="en-IN" sz="6000" b="1" dirty="0">
                <a:solidFill>
                  <a:schemeClr val="accent1">
                    <a:lumMod val="75000"/>
                  </a:schemeClr>
                </a:solidFill>
              </a:rPr>
              <a:t>)</a:t>
            </a:r>
          </a:p>
        </p:txBody>
      </p:sp>
      <p:sp>
        <p:nvSpPr>
          <p:cNvPr id="6" name="TextBox 6"/>
          <p:cNvSpPr txBox="1"/>
          <p:nvPr/>
        </p:nvSpPr>
        <p:spPr>
          <a:xfrm>
            <a:off x="990600" y="1423376"/>
            <a:ext cx="12355771" cy="8186857"/>
          </a:xfrm>
          <a:prstGeom prst="rect">
            <a:avLst/>
          </a:prstGeom>
        </p:spPr>
        <p:txBody>
          <a:bodyPr wrap="square" lIns="0" tIns="0" rIns="0" bIns="0" rtlCol="0" anchor="t">
            <a:spAutoFit/>
          </a:bodyPr>
          <a:lstStyle/>
          <a:p>
            <a:r>
              <a:rPr lang="en-IN" sz="2800" b="1" dirty="0"/>
              <a:t>Outputs from Encoder</a:t>
            </a:r>
            <a:r>
              <a:rPr lang="en-IN" sz="2800" dirty="0"/>
              <a:t>:</a:t>
            </a:r>
          </a:p>
          <a:p>
            <a:pPr>
              <a:buFont typeface="Arial" panose="020B0604020202020204" pitchFamily="34" charset="0"/>
              <a:buChar char="•"/>
            </a:pPr>
            <a:r>
              <a:rPr lang="en-IN" sz="2800" dirty="0"/>
              <a:t>RGB encoder outputs F3(high-level RGB features).</a:t>
            </a:r>
          </a:p>
          <a:p>
            <a:pPr>
              <a:buFont typeface="Arial" panose="020B0604020202020204" pitchFamily="34" charset="0"/>
              <a:buChar char="•"/>
            </a:pPr>
            <a:r>
              <a:rPr lang="en-IN" sz="2800" dirty="0"/>
              <a:t>Depth encoder outputs F3d(high-level depth features).</a:t>
            </a:r>
          </a:p>
          <a:p>
            <a:r>
              <a:rPr lang="en-IN" sz="2800" b="1" dirty="0"/>
              <a:t>Vision Transformer (</a:t>
            </a:r>
            <a:r>
              <a:rPr lang="en-IN" sz="2800" b="1" dirty="0" err="1"/>
              <a:t>ViT</a:t>
            </a:r>
            <a:r>
              <a:rPr lang="en-IN" sz="2800" b="1" dirty="0"/>
              <a:t>)</a:t>
            </a:r>
            <a:r>
              <a:rPr lang="en-IN" sz="2800" dirty="0"/>
              <a:t>:</a:t>
            </a:r>
          </a:p>
          <a:p>
            <a:pPr>
              <a:buFont typeface="Arial" panose="020B0604020202020204" pitchFamily="34" charset="0"/>
              <a:buChar char="•"/>
            </a:pPr>
            <a:r>
              <a:rPr lang="en-IN" sz="2800" dirty="0"/>
              <a:t>Combines F3and F3d using multi-head self-attention to capture long-range dependencies and modality alignment.</a:t>
            </a:r>
          </a:p>
          <a:p>
            <a:pPr>
              <a:buFont typeface="Arial" panose="020B0604020202020204" pitchFamily="34" charset="0"/>
              <a:buChar char="•"/>
            </a:pPr>
            <a:r>
              <a:rPr lang="en-IN" sz="2800" dirty="0"/>
              <a:t>Transformer encodes global relationships between salient regions in RGB and depth maps.</a:t>
            </a:r>
          </a:p>
          <a:p>
            <a:r>
              <a:rPr lang="en-IN" sz="2800" b="1" dirty="0"/>
              <a:t>Mechanism of Transformer </a:t>
            </a:r>
            <a:endParaRPr lang="en-IN" sz="2800" dirty="0"/>
          </a:p>
          <a:p>
            <a:pPr>
              <a:buFont typeface="Arial" panose="020B0604020202020204" pitchFamily="34" charset="0"/>
              <a:buChar char="•"/>
            </a:pPr>
            <a:r>
              <a:rPr lang="en-IN" sz="2800" b="1" dirty="0"/>
              <a:t>Input</a:t>
            </a:r>
            <a:r>
              <a:rPr lang="en-IN" sz="2800" dirty="0"/>
              <a:t>: extracted Hierarchical feature  embeddings from RGB and depth encoders(</a:t>
            </a:r>
            <a:r>
              <a:rPr lang="en-IN" sz="2800" dirty="0" err="1"/>
              <a:t>rgb_vit</a:t>
            </a:r>
            <a:r>
              <a:rPr lang="en-IN" sz="2800" dirty="0"/>
              <a:t> and </a:t>
            </a:r>
            <a:r>
              <a:rPr lang="en-IN" sz="2800" dirty="0" err="1"/>
              <a:t>dep_vit</a:t>
            </a:r>
            <a:r>
              <a:rPr lang="en-IN" sz="2800" dirty="0"/>
              <a:t>) through Vit backbone.</a:t>
            </a:r>
          </a:p>
          <a:p>
            <a:pPr>
              <a:buFont typeface="Arial" panose="020B0604020202020204" pitchFamily="34" charset="0"/>
              <a:buChar char="•"/>
            </a:pPr>
            <a:r>
              <a:rPr lang="en-IN" sz="2800" b="1" dirty="0"/>
              <a:t>Process</a:t>
            </a:r>
            <a:r>
              <a:rPr lang="en-IN" sz="2800" dirty="0"/>
              <a:t>:</a:t>
            </a:r>
          </a:p>
          <a:p>
            <a:pPr marL="742950" lvl="1" indent="-285750">
              <a:buFont typeface="Arial" panose="020B0604020202020204" pitchFamily="34" charset="0"/>
              <a:buChar char="•"/>
            </a:pPr>
            <a:r>
              <a:rPr lang="en-IN" sz="2800" dirty="0"/>
              <a:t>Multi-head self-attention attends to salient regions across RGB and depth modalities.</a:t>
            </a:r>
          </a:p>
          <a:p>
            <a:pPr marL="742950" lvl="1" indent="-285750">
              <a:buFont typeface="Arial" panose="020B0604020202020204" pitchFamily="34" charset="0"/>
              <a:buChar char="•"/>
            </a:pPr>
            <a:r>
              <a:rPr lang="en-IN" sz="2800" dirty="0"/>
              <a:t>Embeddings are processed through a series of transformer layers.</a:t>
            </a:r>
          </a:p>
          <a:p>
            <a:pPr>
              <a:buFont typeface="Arial" panose="020B0604020202020204" pitchFamily="34" charset="0"/>
              <a:buChar char="•"/>
            </a:pPr>
            <a:r>
              <a:rPr lang="en-IN" sz="2800" b="1" dirty="0"/>
              <a:t>Output</a:t>
            </a:r>
            <a:r>
              <a:rPr lang="en-IN" sz="2800" dirty="0"/>
              <a:t>:</a:t>
            </a:r>
          </a:p>
          <a:p>
            <a:pPr marL="742950" lvl="1" indent="-285750">
              <a:buFont typeface="Arial" panose="020B0604020202020204" pitchFamily="34" charset="0"/>
              <a:buChar char="•"/>
            </a:pPr>
            <a:r>
              <a:rPr lang="en-IN" sz="2800" dirty="0"/>
              <a:t>rgb_fea_16: Processed RGB features.</a:t>
            </a:r>
          </a:p>
          <a:p>
            <a:pPr marL="742950" lvl="1" indent="-285750">
              <a:buFont typeface="Arial" panose="020B0604020202020204" pitchFamily="34" charset="0"/>
              <a:buChar char="•"/>
            </a:pPr>
            <a:r>
              <a:rPr lang="en-IN" sz="2800" dirty="0"/>
              <a:t>depth_fea_16: Processed depth features.</a:t>
            </a:r>
          </a:p>
          <a:p>
            <a:pPr marL="742950" lvl="1" indent="-285750">
              <a:buFont typeface="Arial" panose="020B0604020202020204" pitchFamily="34" charset="0"/>
              <a:buChar char="•"/>
            </a:pPr>
            <a:r>
              <a:rPr lang="en-IN" sz="2800" dirty="0"/>
              <a:t>Spatial resolution: 16×16 times, embedding dimension: 384.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4" name="Freeform 4"/>
          <p:cNvSpPr/>
          <p:nvPr/>
        </p:nvSpPr>
        <p:spPr>
          <a:xfrm>
            <a:off x="14209079" y="2313369"/>
            <a:ext cx="3949267" cy="5763549"/>
          </a:xfrm>
          <a:custGeom>
            <a:avLst/>
            <a:gdLst/>
            <a:ahLst/>
            <a:cxnLst/>
            <a:rect l="l" t="t" r="r" b="b"/>
            <a:pathLst>
              <a:path w="5956731" h="6527925">
                <a:moveTo>
                  <a:pt x="0" y="0"/>
                </a:moveTo>
                <a:lnTo>
                  <a:pt x="5956731" y="0"/>
                </a:lnTo>
                <a:lnTo>
                  <a:pt x="5956731" y="6527924"/>
                </a:lnTo>
                <a:lnTo>
                  <a:pt x="0" y="6527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0" y="51529"/>
            <a:ext cx="18516600" cy="923330"/>
          </a:xfrm>
          <a:prstGeom prst="rect">
            <a:avLst/>
          </a:prstGeom>
        </p:spPr>
        <p:txBody>
          <a:bodyPr wrap="square" lIns="0" tIns="0" rIns="0" bIns="0" rtlCol="0" anchor="t">
            <a:spAutoFit/>
          </a:bodyPr>
          <a:lstStyle/>
          <a:p>
            <a:r>
              <a:rPr lang="en-IN" sz="6000" b="1" u="sng" dirty="0">
                <a:solidFill>
                  <a:schemeClr val="accent1">
                    <a:lumMod val="75000"/>
                  </a:schemeClr>
                </a:solidFill>
              </a:rPr>
              <a:t>Decoder Workflow Semantic Integration and Up Sampling</a:t>
            </a:r>
          </a:p>
        </p:txBody>
      </p:sp>
      <p:sp>
        <p:nvSpPr>
          <p:cNvPr id="6" name="TextBox 6"/>
          <p:cNvSpPr txBox="1"/>
          <p:nvPr/>
        </p:nvSpPr>
        <p:spPr>
          <a:xfrm>
            <a:off x="990600" y="1423376"/>
            <a:ext cx="13487400" cy="5170646"/>
          </a:xfrm>
          <a:prstGeom prst="rect">
            <a:avLst/>
          </a:prstGeom>
        </p:spPr>
        <p:txBody>
          <a:bodyPr wrap="square" lIns="0" tIns="0" rIns="0" bIns="0" rtlCol="0" anchor="t">
            <a:spAutoFit/>
          </a:bodyPr>
          <a:lstStyle/>
          <a:p>
            <a:pPr>
              <a:buFont typeface="Arial" panose="020B0604020202020204" pitchFamily="34" charset="0"/>
              <a:buChar char="•"/>
            </a:pPr>
            <a:r>
              <a:rPr lang="en-IN" sz="2400" b="1" dirty="0"/>
              <a:t>Decoder Inputs</a:t>
            </a:r>
            <a:r>
              <a:rPr lang="en-IN" sz="2400" dirty="0"/>
              <a:t>:</a:t>
            </a:r>
          </a:p>
          <a:p>
            <a:pPr marL="742950" lvl="1" indent="-285750">
              <a:buFont typeface="Arial" panose="020B0604020202020204" pitchFamily="34" charset="0"/>
              <a:buChar char="•"/>
            </a:pPr>
            <a:r>
              <a:rPr lang="en-IN" sz="2400" dirty="0"/>
              <a:t>From </a:t>
            </a:r>
            <a:r>
              <a:rPr lang="en-IN" sz="2400" b="1" dirty="0"/>
              <a:t>transformer</a:t>
            </a:r>
            <a:r>
              <a:rPr lang="en-IN" sz="2400" dirty="0"/>
              <a:t> rgb_fea_16: Processed RGB features and depth_fea_16: Processed depth features.</a:t>
            </a:r>
          </a:p>
          <a:p>
            <a:pPr marL="742950" lvl="1" indent="-285750">
              <a:buFont typeface="Arial" panose="020B0604020202020204" pitchFamily="34" charset="0"/>
              <a:buChar char="•"/>
            </a:pPr>
            <a:r>
              <a:rPr lang="en-IN" sz="2400" dirty="0"/>
              <a:t>Intermediate features from the </a:t>
            </a:r>
            <a:r>
              <a:rPr lang="en-IN" sz="2400" b="1" dirty="0"/>
              <a:t>Encoder</a:t>
            </a:r>
            <a:r>
              <a:rPr lang="en-IN" sz="2400" dirty="0"/>
              <a:t>: F1,F2,F3 and Fd1, Fd2,Fd3​.</a:t>
            </a:r>
          </a:p>
          <a:p>
            <a:pPr>
              <a:buFont typeface="Arial" panose="020B0604020202020204" pitchFamily="34" charset="0"/>
              <a:buChar char="•"/>
            </a:pPr>
            <a:r>
              <a:rPr lang="en-IN" sz="2400" b="1" dirty="0"/>
              <a:t>Semantic Workflow</a:t>
            </a:r>
            <a:r>
              <a:rPr lang="en-IN" sz="2400" dirty="0"/>
              <a:t>:</a:t>
            </a:r>
          </a:p>
          <a:p>
            <a:pPr marL="742950" lvl="1" indent="-285750">
              <a:buFont typeface="Arial" panose="020B0604020202020204" pitchFamily="34" charset="0"/>
              <a:buChar char="•"/>
            </a:pPr>
            <a:r>
              <a:rPr lang="en-IN" sz="2400" b="1" dirty="0"/>
              <a:t>Bridge Layer</a:t>
            </a:r>
            <a:r>
              <a:rPr lang="en-IN" sz="2400" dirty="0"/>
              <a:t>:</a:t>
            </a:r>
          </a:p>
          <a:p>
            <a:pPr marL="1143000" lvl="2" indent="-228600">
              <a:buFont typeface="Arial" panose="020B0604020202020204" pitchFamily="34" charset="0"/>
              <a:buChar char="•"/>
            </a:pPr>
            <a:r>
              <a:rPr lang="en-IN" sz="2400" dirty="0"/>
              <a:t>Reduces transformer output dimensions to match encoder feature sizes.</a:t>
            </a:r>
          </a:p>
          <a:p>
            <a:pPr marL="742950" lvl="1" indent="-285750">
              <a:buFont typeface="Arial" panose="020B0604020202020204" pitchFamily="34" charset="0"/>
              <a:buChar char="•"/>
            </a:pPr>
            <a:r>
              <a:rPr lang="en-IN" sz="2400" dirty="0"/>
              <a:t>Hierarchical decoding through </a:t>
            </a:r>
            <a:r>
              <a:rPr lang="en-IN" sz="2400" b="1" dirty="0"/>
              <a:t>De Conv layers</a:t>
            </a:r>
            <a:r>
              <a:rPr lang="en-IN" sz="2400" dirty="0"/>
              <a:t>:</a:t>
            </a:r>
          </a:p>
          <a:p>
            <a:pPr marL="1143000" lvl="2" indent="-228600">
              <a:buFont typeface="Arial" panose="020B0604020202020204" pitchFamily="34" charset="0"/>
              <a:buChar char="•"/>
            </a:pPr>
            <a:r>
              <a:rPr lang="en-IN" sz="2400" dirty="0"/>
              <a:t>Deconv1 refines features using F3​.</a:t>
            </a:r>
          </a:p>
          <a:p>
            <a:pPr marL="1143000" lvl="2" indent="-228600">
              <a:buFont typeface="Arial" panose="020B0604020202020204" pitchFamily="34" charset="0"/>
              <a:buChar char="•"/>
            </a:pPr>
            <a:r>
              <a:rPr lang="en-IN" sz="2400" dirty="0"/>
              <a:t>Deconv2 incorporates F2, progressively integrating lower-level spatial details.</a:t>
            </a:r>
          </a:p>
          <a:p>
            <a:pPr marL="1143000" lvl="2" indent="-228600">
              <a:buFont typeface="Arial" panose="020B0604020202020204" pitchFamily="34" charset="0"/>
              <a:buChar char="•"/>
            </a:pPr>
            <a:r>
              <a:rPr lang="en-IN" sz="2400" dirty="0"/>
              <a:t>Deconv3 and Deconv4 further refine using F1, ensuring high-resolution output.</a:t>
            </a:r>
          </a:p>
          <a:p>
            <a:pPr>
              <a:buFont typeface="Arial" panose="020B0604020202020204" pitchFamily="34" charset="0"/>
              <a:buChar char="•"/>
            </a:pPr>
            <a:r>
              <a:rPr lang="en-IN" sz="2400" b="1" dirty="0"/>
              <a:t>Multi-Level Feature Fusion</a:t>
            </a:r>
            <a:r>
              <a:rPr lang="en-IN" sz="2400" dirty="0"/>
              <a:t>:</a:t>
            </a:r>
          </a:p>
          <a:p>
            <a:pPr marL="742950" lvl="1" indent="-285750">
              <a:buFont typeface="Arial" panose="020B0604020202020204" pitchFamily="34" charset="0"/>
              <a:buChar char="•"/>
            </a:pPr>
            <a:r>
              <a:rPr lang="en-IN" sz="2400" dirty="0"/>
              <a:t>Combines high-level semantics from the transformer with low-level details from the encoder at each stage.</a:t>
            </a:r>
          </a:p>
          <a:p>
            <a:pPr marL="742950" lvl="1" indent="-285750">
              <a:buFont typeface="Arial" panose="020B0604020202020204" pitchFamily="34" charset="0"/>
              <a:buChar char="•"/>
            </a:pPr>
            <a:r>
              <a:rPr lang="en-IN" sz="2400" dirty="0"/>
              <a:t>Achieves a balance between semantic richness and spatial accuracy.</a:t>
            </a:r>
          </a:p>
        </p:txBody>
      </p:sp>
      <p:sp>
        <p:nvSpPr>
          <p:cNvPr id="7" name="TextBox 6">
            <a:extLst>
              <a:ext uri="{FF2B5EF4-FFF2-40B4-BE49-F238E27FC236}">
                <a16:creationId xmlns:a16="http://schemas.microsoft.com/office/drawing/2014/main" id="{4C6043D4-9B3B-339C-93D8-27C6BDCC5FF2}"/>
              </a:ext>
            </a:extLst>
          </p:cNvPr>
          <p:cNvSpPr txBox="1"/>
          <p:nvPr/>
        </p:nvSpPr>
        <p:spPr>
          <a:xfrm>
            <a:off x="990600" y="7042539"/>
            <a:ext cx="12204238" cy="2308324"/>
          </a:xfrm>
          <a:prstGeom prst="rect">
            <a:avLst/>
          </a:prstGeom>
          <a:noFill/>
        </p:spPr>
        <p:txBody>
          <a:bodyPr wrap="none" rtlCol="0">
            <a:spAutoFit/>
          </a:bodyPr>
          <a:lstStyle/>
          <a:p>
            <a:r>
              <a:rPr lang="en-IN" sz="2400" b="1" dirty="0"/>
              <a:t>Key Process</a:t>
            </a:r>
            <a:r>
              <a:rPr lang="en-IN" sz="2400" dirty="0"/>
              <a:t>:</a:t>
            </a:r>
          </a:p>
          <a:p>
            <a:pPr>
              <a:buFont typeface="Arial" panose="020B0604020202020204" pitchFamily="34" charset="0"/>
              <a:buChar char="•"/>
            </a:pPr>
            <a:r>
              <a:rPr lang="en-IN" sz="2400" dirty="0"/>
              <a:t>Decoder </a:t>
            </a:r>
            <a:r>
              <a:rPr lang="en-IN" sz="2400" dirty="0" err="1"/>
              <a:t>upsamples</a:t>
            </a:r>
            <a:r>
              <a:rPr lang="en-IN" sz="2400" dirty="0"/>
              <a:t> the fused features step-by-step to generate high-resolution saliency maps.</a:t>
            </a:r>
          </a:p>
          <a:p>
            <a:pPr>
              <a:buFont typeface="Arial" panose="020B0604020202020204" pitchFamily="34" charset="0"/>
              <a:buChar char="•"/>
            </a:pPr>
            <a:r>
              <a:rPr lang="en-IN" sz="2400" dirty="0"/>
              <a:t>Each deconvolution layer refines features further, using skip connections from encoder outputs.</a:t>
            </a:r>
          </a:p>
          <a:p>
            <a:r>
              <a:rPr lang="en-IN" sz="2400" b="1" dirty="0"/>
              <a:t>Output</a:t>
            </a:r>
            <a:r>
              <a:rPr lang="en-IN" sz="2400" dirty="0"/>
              <a:t>:</a:t>
            </a:r>
          </a:p>
          <a:p>
            <a:pPr>
              <a:buFont typeface="Arial" panose="020B0604020202020204" pitchFamily="34" charset="0"/>
              <a:buChar char="•"/>
            </a:pPr>
            <a:r>
              <a:rPr lang="en-IN" sz="2400" dirty="0"/>
              <a:t>Saliency map predictions and object boundary maps.</a:t>
            </a:r>
          </a:p>
          <a:p>
            <a:endParaRPr lang="en-US" sz="2400" dirty="0"/>
          </a:p>
        </p:txBody>
      </p:sp>
    </p:spTree>
    <p:extLst>
      <p:ext uri="{BB962C8B-B14F-4D97-AF65-F5344CB8AC3E}">
        <p14:creationId xmlns:p14="http://schemas.microsoft.com/office/powerpoint/2010/main" val="569255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947304" y="-3948857"/>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sp>
      <p:sp>
        <p:nvSpPr>
          <p:cNvPr id="4" name="Freeform 4"/>
          <p:cNvSpPr/>
          <p:nvPr/>
        </p:nvSpPr>
        <p:spPr>
          <a:xfrm>
            <a:off x="14308541" y="1790700"/>
            <a:ext cx="3949267" cy="5763549"/>
          </a:xfrm>
          <a:custGeom>
            <a:avLst/>
            <a:gdLst/>
            <a:ahLst/>
            <a:cxnLst/>
            <a:rect l="l" t="t" r="r" b="b"/>
            <a:pathLst>
              <a:path w="5956731" h="6527925">
                <a:moveTo>
                  <a:pt x="0" y="0"/>
                </a:moveTo>
                <a:lnTo>
                  <a:pt x="5956731" y="0"/>
                </a:lnTo>
                <a:lnTo>
                  <a:pt x="5956731" y="6527924"/>
                </a:lnTo>
                <a:lnTo>
                  <a:pt x="0" y="65279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0" y="51529"/>
            <a:ext cx="18516600" cy="923330"/>
          </a:xfrm>
          <a:prstGeom prst="rect">
            <a:avLst/>
          </a:prstGeom>
        </p:spPr>
        <p:txBody>
          <a:bodyPr wrap="square" lIns="0" tIns="0" rIns="0" bIns="0" rtlCol="0" anchor="t">
            <a:spAutoFit/>
          </a:bodyPr>
          <a:lstStyle/>
          <a:p>
            <a:r>
              <a:rPr lang="en-IN" sz="6000" b="1" u="sng" dirty="0">
                <a:solidFill>
                  <a:schemeClr val="accent1">
                    <a:lumMod val="75000"/>
                  </a:schemeClr>
                </a:solidFill>
              </a:rPr>
              <a:t>Decoder Workflow Semantic Integration and Up Sampling</a:t>
            </a:r>
          </a:p>
        </p:txBody>
      </p:sp>
      <p:sp>
        <p:nvSpPr>
          <p:cNvPr id="6" name="TextBox 6"/>
          <p:cNvSpPr txBox="1"/>
          <p:nvPr/>
        </p:nvSpPr>
        <p:spPr>
          <a:xfrm>
            <a:off x="990600" y="1423377"/>
            <a:ext cx="16002000" cy="7879080"/>
          </a:xfrm>
          <a:prstGeom prst="rect">
            <a:avLst/>
          </a:prstGeom>
        </p:spPr>
        <p:txBody>
          <a:bodyPr wrap="square" lIns="0" tIns="0" rIns="0" bIns="0" rtlCol="0" anchor="t">
            <a:spAutoFit/>
          </a:bodyPr>
          <a:lstStyle/>
          <a:p>
            <a:r>
              <a:rPr lang="en-IN" sz="3200" b="1" dirty="0" err="1"/>
              <a:t>Deconv</a:t>
            </a:r>
            <a:r>
              <a:rPr lang="en-IN" sz="3200" b="1" dirty="0"/>
              <a:t> Layers and Multi-Level Feature Fusion</a:t>
            </a:r>
          </a:p>
          <a:p>
            <a:r>
              <a:rPr lang="en-IN" sz="3200" b="1" dirty="0"/>
              <a:t>Title:</a:t>
            </a:r>
            <a:r>
              <a:rPr lang="en-IN" sz="3200" dirty="0"/>
              <a:t> </a:t>
            </a:r>
            <a:r>
              <a:rPr lang="en-IN" sz="3200" i="1" dirty="0"/>
              <a:t>Deconvolution and Multi-Level Feature Fusion in Decoder</a:t>
            </a:r>
            <a:endParaRPr lang="en-IN" sz="3200" dirty="0"/>
          </a:p>
          <a:p>
            <a:pPr>
              <a:buFont typeface="Arial" panose="020B0604020202020204" pitchFamily="34" charset="0"/>
              <a:buChar char="•"/>
            </a:pPr>
            <a:r>
              <a:rPr lang="en-IN" sz="3200" b="1" dirty="0"/>
              <a:t>Deconv1 to Deconv5</a:t>
            </a:r>
            <a:r>
              <a:rPr lang="en-IN" sz="3200" dirty="0"/>
              <a:t>:</a:t>
            </a:r>
          </a:p>
          <a:p>
            <a:pPr marL="742950" lvl="1" indent="-285750">
              <a:buFont typeface="Arial" panose="020B0604020202020204" pitchFamily="34" charset="0"/>
              <a:buChar char="•"/>
            </a:pPr>
            <a:r>
              <a:rPr lang="en-IN" sz="3200" b="1" dirty="0"/>
              <a:t>Deconv1</a:t>
            </a:r>
            <a:r>
              <a:rPr lang="en-IN" sz="3200" dirty="0"/>
              <a:t>: </a:t>
            </a:r>
            <a:r>
              <a:rPr lang="en-IN" sz="3200" dirty="0" err="1"/>
              <a:t>Upsamples</a:t>
            </a:r>
            <a:r>
              <a:rPr lang="en-IN" sz="3200" dirty="0"/>
              <a:t> 16×16→32×32 using a 4×4 transposed convolution.</a:t>
            </a:r>
          </a:p>
          <a:p>
            <a:pPr marL="742950" lvl="1" indent="-285750">
              <a:buFont typeface="Arial" panose="020B0604020202020204" pitchFamily="34" charset="0"/>
              <a:buChar char="•"/>
            </a:pPr>
            <a:r>
              <a:rPr lang="en-IN" sz="3200" b="1" dirty="0"/>
              <a:t>Deconv2</a:t>
            </a:r>
            <a:r>
              <a:rPr lang="en-IN" sz="3200" dirty="0"/>
              <a:t>: Refines 32×32→64×6432 </a:t>
            </a:r>
          </a:p>
          <a:p>
            <a:pPr marL="742950" lvl="1" indent="-285750">
              <a:buFont typeface="Arial" panose="020B0604020202020204" pitchFamily="34" charset="0"/>
              <a:buChar char="•"/>
            </a:pPr>
            <a:r>
              <a:rPr lang="en-IN" sz="3200" b="1" dirty="0"/>
              <a:t>Deconv3</a:t>
            </a:r>
            <a:r>
              <a:rPr lang="en-IN" sz="3200" dirty="0"/>
              <a:t>: Refines 64×64→128×128</a:t>
            </a:r>
          </a:p>
          <a:p>
            <a:pPr marL="742950" lvl="1" indent="-285750">
              <a:buFont typeface="Arial" panose="020B0604020202020204" pitchFamily="34" charset="0"/>
              <a:buChar char="•"/>
            </a:pPr>
            <a:r>
              <a:rPr lang="en-IN" sz="3200" b="1" dirty="0"/>
              <a:t>Deconv4</a:t>
            </a:r>
            <a:r>
              <a:rPr lang="en-IN" sz="3200" dirty="0"/>
              <a:t>: Refines 128×128→256×256.</a:t>
            </a:r>
          </a:p>
          <a:p>
            <a:pPr marL="742950" lvl="1" indent="-285750">
              <a:buFont typeface="Arial" panose="020B0604020202020204" pitchFamily="34" charset="0"/>
              <a:buChar char="•"/>
            </a:pPr>
            <a:r>
              <a:rPr lang="en-IN" sz="3200" b="1" dirty="0"/>
              <a:t>Deconv5</a:t>
            </a:r>
            <a:r>
              <a:rPr lang="en-IN" sz="3200" dirty="0"/>
              <a:t>: Outputs final saliency map (256×256×1) using 3x3convolution.</a:t>
            </a:r>
          </a:p>
          <a:p>
            <a:pPr>
              <a:buFont typeface="Arial" panose="020B0604020202020204" pitchFamily="34" charset="0"/>
              <a:buChar char="•"/>
            </a:pPr>
            <a:r>
              <a:rPr lang="en-IN" sz="3200" b="1" dirty="0"/>
              <a:t>Activation Function</a:t>
            </a:r>
            <a:r>
              <a:rPr lang="en-IN" sz="3200" dirty="0"/>
              <a:t>:</a:t>
            </a:r>
          </a:p>
          <a:p>
            <a:pPr marL="742950" lvl="1" indent="-285750">
              <a:buFont typeface="Arial" panose="020B0604020202020204" pitchFamily="34" charset="0"/>
              <a:buChar char="•"/>
            </a:pPr>
            <a:r>
              <a:rPr lang="en-IN" sz="3200" b="1" dirty="0" err="1"/>
              <a:t>ReLU</a:t>
            </a:r>
            <a:r>
              <a:rPr lang="en-IN" sz="3200" dirty="0"/>
              <a:t>:</a:t>
            </a:r>
          </a:p>
          <a:p>
            <a:pPr marL="1143000" lvl="2" indent="-228600">
              <a:buFont typeface="Arial" panose="020B0604020202020204" pitchFamily="34" charset="0"/>
              <a:buChar char="•"/>
            </a:pPr>
            <a:r>
              <a:rPr lang="en-IN" sz="3200" dirty="0"/>
              <a:t>Applied after each convolution to introduce non-linearity.</a:t>
            </a:r>
          </a:p>
          <a:p>
            <a:pPr marL="1143000" lvl="2" indent="-228600">
              <a:buFont typeface="Arial" panose="020B0604020202020204" pitchFamily="34" charset="0"/>
              <a:buChar char="•"/>
            </a:pPr>
            <a:r>
              <a:rPr lang="en-IN" sz="3200" dirty="0"/>
              <a:t>Helps learn complex patterns and prevent gradient vanishing.</a:t>
            </a:r>
          </a:p>
          <a:p>
            <a:pPr>
              <a:buFont typeface="Arial" panose="020B0604020202020204" pitchFamily="34" charset="0"/>
              <a:buChar char="•"/>
            </a:pPr>
            <a:r>
              <a:rPr lang="en-IN" sz="3200" b="1" dirty="0"/>
              <a:t>Feature Fusion</a:t>
            </a:r>
            <a:r>
              <a:rPr lang="en-IN" sz="3200" dirty="0"/>
              <a:t>:</a:t>
            </a:r>
          </a:p>
          <a:p>
            <a:pPr marL="742950" lvl="1" indent="-285750">
              <a:buFont typeface="Arial" panose="020B0604020202020204" pitchFamily="34" charset="0"/>
              <a:buChar char="•"/>
            </a:pPr>
            <a:r>
              <a:rPr lang="en-IN" sz="3200" dirty="0"/>
              <a:t>At each </a:t>
            </a:r>
            <a:r>
              <a:rPr lang="en-IN" sz="3200" dirty="0" err="1"/>
              <a:t>deconv</a:t>
            </a:r>
            <a:r>
              <a:rPr lang="en-IN" sz="3200" dirty="0"/>
              <a:t> stage, encoder features (F3,F2,F1F_3, F_2, F_1F3​,F2​,F1​) are fused with </a:t>
            </a:r>
            <a:r>
              <a:rPr lang="en-IN" sz="3200" dirty="0" err="1"/>
              <a:t>upsampled</a:t>
            </a:r>
            <a:r>
              <a:rPr lang="en-IN" sz="3200" dirty="0"/>
              <a:t> features.</a:t>
            </a:r>
          </a:p>
          <a:p>
            <a:pPr marL="742950" lvl="1" indent="-285750">
              <a:buFont typeface="Arial" panose="020B0604020202020204" pitchFamily="34" charset="0"/>
              <a:buChar char="•"/>
            </a:pPr>
            <a:r>
              <a:rPr lang="en-IN" sz="3200" dirty="0"/>
              <a:t>Enhances spatial resolution while retaining semantic information.</a:t>
            </a:r>
          </a:p>
        </p:txBody>
      </p:sp>
    </p:spTree>
    <p:extLst>
      <p:ext uri="{BB962C8B-B14F-4D97-AF65-F5344CB8AC3E}">
        <p14:creationId xmlns:p14="http://schemas.microsoft.com/office/powerpoint/2010/main" val="2246412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AutoShape 3"/>
          <p:cNvSpPr/>
          <p:nvPr/>
        </p:nvSpPr>
        <p:spPr>
          <a:xfrm>
            <a:off x="-886758" y="3467100"/>
            <a:ext cx="20061513" cy="0"/>
          </a:xfrm>
          <a:prstGeom prst="line">
            <a:avLst/>
          </a:prstGeom>
          <a:ln w="28575" cap="flat">
            <a:solidFill>
              <a:srgbClr val="000000"/>
            </a:solidFill>
            <a:prstDash val="solid"/>
            <a:headEnd type="none" w="sm" len="sm"/>
            <a:tailEnd type="none" w="sm" len="sm"/>
          </a:ln>
        </p:spPr>
        <p:txBody>
          <a:bodyPr/>
          <a:lstStyle/>
          <a:p>
            <a:endParaRPr lang="en-US" dirty="0"/>
          </a:p>
        </p:txBody>
      </p:sp>
      <p:grpSp>
        <p:nvGrpSpPr>
          <p:cNvPr id="4" name="Group 4"/>
          <p:cNvGrpSpPr/>
          <p:nvPr/>
        </p:nvGrpSpPr>
        <p:grpSpPr>
          <a:xfrm>
            <a:off x="6324600" y="3558451"/>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1960236" y="3463071"/>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10354707" y="3514529"/>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14680557" y="3481360"/>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TextBox 16"/>
          <p:cNvSpPr txBox="1"/>
          <p:nvPr/>
        </p:nvSpPr>
        <p:spPr>
          <a:xfrm>
            <a:off x="983585" y="1212674"/>
            <a:ext cx="17304415" cy="1074333"/>
          </a:xfrm>
          <a:prstGeom prst="rect">
            <a:avLst/>
          </a:prstGeom>
        </p:spPr>
        <p:txBody>
          <a:bodyPr wrap="square" lIns="0" tIns="0" rIns="0" bIns="0" rtlCol="0" anchor="t">
            <a:spAutoFit/>
          </a:bodyPr>
          <a:lstStyle/>
          <a:p>
            <a:pPr marL="0" lvl="1" indent="0" algn="ctr">
              <a:lnSpc>
                <a:spcPts val="8730"/>
              </a:lnSpc>
              <a:spcBef>
                <a:spcPct val="0"/>
              </a:spcBef>
            </a:pPr>
            <a:r>
              <a:rPr lang="en-IN" sz="6600" b="1" u="sng" dirty="0">
                <a:solidFill>
                  <a:schemeClr val="accent1">
                    <a:lumMod val="75000"/>
                  </a:schemeClr>
                </a:solidFill>
              </a:rPr>
              <a:t>Hybrid Loss and Its Effectiveness</a:t>
            </a:r>
            <a:endParaRPr lang="en-US" sz="6600" b="1" u="sng" dirty="0">
              <a:solidFill>
                <a:schemeClr val="accent1">
                  <a:lumMod val="75000"/>
                </a:schemeClr>
              </a:solidFill>
              <a:latin typeface="DM Sans Bold"/>
              <a:ea typeface="DM Sans Bold"/>
              <a:cs typeface="DM Sans Bold"/>
              <a:sym typeface="DM Sans Bold"/>
            </a:endParaRPr>
          </a:p>
        </p:txBody>
      </p:sp>
      <p:sp>
        <p:nvSpPr>
          <p:cNvPr id="17" name="TextBox 17"/>
          <p:cNvSpPr txBox="1"/>
          <p:nvPr/>
        </p:nvSpPr>
        <p:spPr>
          <a:xfrm>
            <a:off x="1833620" y="4085473"/>
            <a:ext cx="2197323" cy="679451"/>
          </a:xfrm>
          <a:prstGeom prst="rect">
            <a:avLst/>
          </a:prstGeom>
        </p:spPr>
        <p:txBody>
          <a:bodyPr lIns="0" tIns="0" rIns="0" bIns="0" rtlCol="0" anchor="t">
            <a:spAutoFit/>
          </a:bodyPr>
          <a:lstStyle/>
          <a:p>
            <a:pPr algn="l">
              <a:lnSpc>
                <a:spcPts val="5150"/>
              </a:lnSpc>
            </a:pPr>
            <a:r>
              <a:rPr lang="en-US" sz="5000" b="1" dirty="0">
                <a:solidFill>
                  <a:srgbClr val="000000"/>
                </a:solidFill>
                <a:latin typeface="DM Sans Bold"/>
                <a:ea typeface="DM Sans Bold"/>
                <a:cs typeface="DM Sans Bold"/>
                <a:sym typeface="DM Sans Bold"/>
              </a:rPr>
              <a:t>01</a:t>
            </a:r>
          </a:p>
        </p:txBody>
      </p:sp>
      <p:sp>
        <p:nvSpPr>
          <p:cNvPr id="18" name="TextBox 18"/>
          <p:cNvSpPr txBox="1"/>
          <p:nvPr/>
        </p:nvSpPr>
        <p:spPr>
          <a:xfrm>
            <a:off x="6180211" y="4085472"/>
            <a:ext cx="2197323" cy="679451"/>
          </a:xfrm>
          <a:prstGeom prst="rect">
            <a:avLst/>
          </a:prstGeom>
        </p:spPr>
        <p:txBody>
          <a:bodyPr lIns="0" tIns="0" rIns="0" bIns="0" rtlCol="0" anchor="t">
            <a:spAutoFit/>
          </a:bodyPr>
          <a:lstStyle/>
          <a:p>
            <a:pPr algn="l">
              <a:lnSpc>
                <a:spcPts val="5150"/>
              </a:lnSpc>
            </a:pPr>
            <a:r>
              <a:rPr lang="en-US" sz="5000" b="1" dirty="0">
                <a:solidFill>
                  <a:srgbClr val="000000"/>
                </a:solidFill>
                <a:latin typeface="DM Sans Bold"/>
                <a:ea typeface="DM Sans Bold"/>
                <a:cs typeface="DM Sans Bold"/>
                <a:sym typeface="DM Sans Bold"/>
              </a:rPr>
              <a:t>02</a:t>
            </a:r>
          </a:p>
        </p:txBody>
      </p:sp>
      <p:sp>
        <p:nvSpPr>
          <p:cNvPr id="19" name="TextBox 19"/>
          <p:cNvSpPr txBox="1"/>
          <p:nvPr/>
        </p:nvSpPr>
        <p:spPr>
          <a:xfrm>
            <a:off x="1256970" y="4744813"/>
            <a:ext cx="3345972" cy="1723549"/>
          </a:xfrm>
          <a:prstGeom prst="rect">
            <a:avLst/>
          </a:prstGeom>
        </p:spPr>
        <p:txBody>
          <a:bodyPr wrap="square" lIns="0" tIns="0" rIns="0" bIns="0" rtlCol="0" anchor="t">
            <a:spAutoFit/>
          </a:bodyPr>
          <a:lstStyle/>
          <a:p>
            <a:pPr>
              <a:buFont typeface="Arial" panose="020B0604020202020204" pitchFamily="34" charset="0"/>
              <a:buChar char="•"/>
            </a:pPr>
            <a:r>
              <a:rPr lang="en-IN" sz="2800" b="1" dirty="0"/>
              <a:t>Binary Cross-Entropy (BCE) Loss</a:t>
            </a:r>
            <a:r>
              <a:rPr lang="en-IN" sz="2800" dirty="0"/>
              <a:t>: Pixel-wise accuracy for saliency prediction.</a:t>
            </a:r>
          </a:p>
        </p:txBody>
      </p:sp>
      <p:sp>
        <p:nvSpPr>
          <p:cNvPr id="20" name="TextBox 20"/>
          <p:cNvSpPr txBox="1"/>
          <p:nvPr/>
        </p:nvSpPr>
        <p:spPr>
          <a:xfrm>
            <a:off x="5644672" y="4789889"/>
            <a:ext cx="3499328" cy="1723549"/>
          </a:xfrm>
          <a:prstGeom prst="rect">
            <a:avLst/>
          </a:prstGeom>
        </p:spPr>
        <p:txBody>
          <a:bodyPr wrap="square" lIns="0" tIns="0" rIns="0" bIns="0" rtlCol="0" anchor="t">
            <a:spAutoFit/>
          </a:bodyPr>
          <a:lstStyle/>
          <a:p>
            <a:pPr>
              <a:buFont typeface="Arial" panose="020B0604020202020204" pitchFamily="34" charset="0"/>
              <a:buChar char="•"/>
            </a:pPr>
            <a:r>
              <a:rPr lang="en-IN" sz="2800" b="1" dirty="0" err="1"/>
              <a:t>IoU</a:t>
            </a:r>
            <a:r>
              <a:rPr lang="en-IN" sz="2800" b="1" dirty="0"/>
              <a:t> Loss</a:t>
            </a:r>
            <a:r>
              <a:rPr lang="en-IN" sz="2800" dirty="0"/>
              <a:t>: Encourages significant overlap between predictions and ground truth.</a:t>
            </a:r>
          </a:p>
        </p:txBody>
      </p:sp>
      <p:sp>
        <p:nvSpPr>
          <p:cNvPr id="21" name="TextBox 21"/>
          <p:cNvSpPr txBox="1"/>
          <p:nvPr/>
        </p:nvSpPr>
        <p:spPr>
          <a:xfrm>
            <a:off x="10341767" y="4110437"/>
            <a:ext cx="2197323" cy="679451"/>
          </a:xfrm>
          <a:prstGeom prst="rect">
            <a:avLst/>
          </a:prstGeom>
        </p:spPr>
        <p:txBody>
          <a:bodyPr lIns="0" tIns="0" rIns="0" bIns="0" rtlCol="0" anchor="t">
            <a:spAutoFit/>
          </a:bodyPr>
          <a:lstStyle/>
          <a:p>
            <a:pPr algn="l">
              <a:lnSpc>
                <a:spcPts val="5150"/>
              </a:lnSpc>
            </a:pPr>
            <a:r>
              <a:rPr lang="en-US" sz="5000" b="1" dirty="0">
                <a:solidFill>
                  <a:srgbClr val="000000"/>
                </a:solidFill>
                <a:latin typeface="DM Sans Bold"/>
                <a:ea typeface="DM Sans Bold"/>
                <a:cs typeface="DM Sans Bold"/>
                <a:sym typeface="DM Sans Bold"/>
              </a:rPr>
              <a:t>03</a:t>
            </a:r>
          </a:p>
        </p:txBody>
      </p:sp>
      <p:sp>
        <p:nvSpPr>
          <p:cNvPr id="22" name="TextBox 22"/>
          <p:cNvSpPr txBox="1"/>
          <p:nvPr/>
        </p:nvSpPr>
        <p:spPr>
          <a:xfrm>
            <a:off x="9687338" y="4789888"/>
            <a:ext cx="3285274" cy="1723549"/>
          </a:xfrm>
          <a:prstGeom prst="rect">
            <a:avLst/>
          </a:prstGeom>
        </p:spPr>
        <p:txBody>
          <a:bodyPr wrap="square" lIns="0" tIns="0" rIns="0" bIns="0" rtlCol="0" anchor="t">
            <a:spAutoFit/>
          </a:bodyPr>
          <a:lstStyle/>
          <a:p>
            <a:pPr>
              <a:buFont typeface="Arial" panose="020B0604020202020204" pitchFamily="34" charset="0"/>
              <a:buChar char="•"/>
            </a:pPr>
            <a:r>
              <a:rPr lang="en-IN" sz="2800" b="1" dirty="0"/>
              <a:t>Dice Loss</a:t>
            </a:r>
            <a:r>
              <a:rPr lang="en-IN" sz="2800" dirty="0"/>
              <a:t>: Balances precision and recall, effective for class imbalance.</a:t>
            </a:r>
          </a:p>
        </p:txBody>
      </p:sp>
      <p:sp>
        <p:nvSpPr>
          <p:cNvPr id="23" name="TextBox 23"/>
          <p:cNvSpPr txBox="1"/>
          <p:nvPr/>
        </p:nvSpPr>
        <p:spPr>
          <a:xfrm>
            <a:off x="14503323" y="4079289"/>
            <a:ext cx="2197323" cy="679451"/>
          </a:xfrm>
          <a:prstGeom prst="rect">
            <a:avLst/>
          </a:prstGeom>
        </p:spPr>
        <p:txBody>
          <a:bodyPr lIns="0" tIns="0" rIns="0" bIns="0" rtlCol="0" anchor="t">
            <a:spAutoFit/>
          </a:bodyPr>
          <a:lstStyle/>
          <a:p>
            <a:pPr algn="l">
              <a:lnSpc>
                <a:spcPts val="5150"/>
              </a:lnSpc>
            </a:pPr>
            <a:r>
              <a:rPr lang="en-US" sz="5000" b="1" dirty="0">
                <a:solidFill>
                  <a:srgbClr val="000000"/>
                </a:solidFill>
                <a:latin typeface="DM Sans Bold"/>
                <a:ea typeface="DM Sans Bold"/>
                <a:cs typeface="DM Sans Bold"/>
                <a:sym typeface="DM Sans Bold"/>
              </a:rPr>
              <a:t>04</a:t>
            </a:r>
          </a:p>
        </p:txBody>
      </p:sp>
      <p:sp>
        <p:nvSpPr>
          <p:cNvPr id="24" name="TextBox 24"/>
          <p:cNvSpPr txBox="1"/>
          <p:nvPr/>
        </p:nvSpPr>
        <p:spPr>
          <a:xfrm>
            <a:off x="13859366" y="4758741"/>
            <a:ext cx="3742833" cy="1754696"/>
          </a:xfrm>
          <a:prstGeom prst="rect">
            <a:avLst/>
          </a:prstGeom>
        </p:spPr>
        <p:txBody>
          <a:bodyPr wrap="square" lIns="0" tIns="0" rIns="0" bIns="0" rtlCol="0" anchor="t">
            <a:spAutoFit/>
          </a:bodyPr>
          <a:lstStyle/>
          <a:p>
            <a:pPr>
              <a:buFont typeface="Arial" panose="020B0604020202020204" pitchFamily="34" charset="0"/>
              <a:buChar char="•"/>
            </a:pPr>
            <a:r>
              <a:rPr lang="en-IN" sz="2800" b="1" dirty="0"/>
              <a:t>SSIM Loss</a:t>
            </a:r>
            <a:r>
              <a:rPr lang="en-IN" sz="2800" dirty="0"/>
              <a:t>: Focuses on structural similarity for sharp boundary prediction.</a:t>
            </a:r>
          </a:p>
        </p:txBody>
      </p:sp>
      <p:sp>
        <p:nvSpPr>
          <p:cNvPr id="25" name="Freeform 25"/>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7" name="Freeform 27"/>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8" name="Freeform 28"/>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9" name="Freeform 29"/>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30" name="Freeform 30"/>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31" name="Freeform 31"/>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32" name="Freeform 32"/>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33" name="TextBox 32">
            <a:extLst>
              <a:ext uri="{FF2B5EF4-FFF2-40B4-BE49-F238E27FC236}">
                <a16:creationId xmlns:a16="http://schemas.microsoft.com/office/drawing/2014/main" id="{F935774E-621D-C42D-6DCF-5A9E9D08CB5A}"/>
              </a:ext>
            </a:extLst>
          </p:cNvPr>
          <p:cNvSpPr txBox="1"/>
          <p:nvPr/>
        </p:nvSpPr>
        <p:spPr>
          <a:xfrm>
            <a:off x="6727677" y="2415588"/>
            <a:ext cx="6329553" cy="954107"/>
          </a:xfrm>
          <a:prstGeom prst="rect">
            <a:avLst/>
          </a:prstGeom>
          <a:noFill/>
        </p:spPr>
        <p:txBody>
          <a:bodyPr wrap="none" rtlCol="0">
            <a:spAutoFit/>
          </a:bodyPr>
          <a:lstStyle/>
          <a:p>
            <a:pPr>
              <a:buFont typeface="Arial" panose="020B0604020202020204" pitchFamily="34" charset="0"/>
              <a:buChar char="•"/>
            </a:pPr>
            <a:r>
              <a:rPr lang="en-IN" sz="2800" b="1" dirty="0"/>
              <a:t>Hybrid Loss Definition</a:t>
            </a:r>
            <a:r>
              <a:rPr lang="en-IN" sz="2800" dirty="0"/>
              <a:t>:</a:t>
            </a:r>
          </a:p>
          <a:p>
            <a:r>
              <a:rPr lang="en-IN" sz="2800" dirty="0"/>
              <a:t>Total loss (ℓ)= ℓ </a:t>
            </a:r>
            <a:r>
              <a:rPr lang="en-IN" sz="2800" dirty="0" err="1"/>
              <a:t>bce</a:t>
            </a:r>
            <a:r>
              <a:rPr lang="en-IN" sz="2800" dirty="0"/>
              <a:t>+ ℓ </a:t>
            </a:r>
            <a:r>
              <a:rPr lang="en-IN" sz="2800" dirty="0" err="1"/>
              <a:t>iou</a:t>
            </a:r>
            <a:r>
              <a:rPr lang="en-IN" sz="2800" dirty="0"/>
              <a:t>+ ℓ dice+ ℓ </a:t>
            </a:r>
            <a:r>
              <a:rPr lang="en-IN" sz="2800" dirty="0" err="1"/>
              <a:t>ssim</a:t>
            </a:r>
            <a:endParaRPr lang="en-US" sz="2800" dirty="0"/>
          </a:p>
        </p:txBody>
      </p:sp>
      <p:sp>
        <p:nvSpPr>
          <p:cNvPr id="34" name="TextBox 33">
            <a:extLst>
              <a:ext uri="{FF2B5EF4-FFF2-40B4-BE49-F238E27FC236}">
                <a16:creationId xmlns:a16="http://schemas.microsoft.com/office/drawing/2014/main" id="{98ABC3CC-3AF1-E826-A9A8-41564FDEE296}"/>
              </a:ext>
            </a:extLst>
          </p:cNvPr>
          <p:cNvSpPr txBox="1"/>
          <p:nvPr/>
        </p:nvSpPr>
        <p:spPr>
          <a:xfrm>
            <a:off x="1012645" y="7343841"/>
            <a:ext cx="13918939" cy="2308324"/>
          </a:xfrm>
          <a:prstGeom prst="rect">
            <a:avLst/>
          </a:prstGeom>
          <a:noFill/>
        </p:spPr>
        <p:txBody>
          <a:bodyPr wrap="none" rtlCol="0">
            <a:spAutoFit/>
          </a:bodyPr>
          <a:lstStyle/>
          <a:p>
            <a:r>
              <a:rPr lang="en-IN" sz="2400" b="1" dirty="0"/>
              <a:t>Improvements</a:t>
            </a:r>
            <a:r>
              <a:rPr lang="en-IN" sz="2400" dirty="0"/>
              <a:t>:</a:t>
            </a:r>
          </a:p>
          <a:p>
            <a:pPr>
              <a:buFont typeface="Arial" panose="020B0604020202020204" pitchFamily="34" charset="0"/>
              <a:buChar char="•"/>
            </a:pPr>
            <a:r>
              <a:rPr lang="en-IN" sz="2400" dirty="0"/>
              <a:t>Ablation studies confirm that combining all four losses yields superior performance on the </a:t>
            </a:r>
            <a:r>
              <a:rPr lang="en-IN" sz="2400" b="1" dirty="0"/>
              <a:t>USOD10K dataset</a:t>
            </a:r>
            <a:r>
              <a:rPr lang="en-IN" sz="2400" dirty="0"/>
              <a:t>.</a:t>
            </a:r>
          </a:p>
          <a:p>
            <a:pPr>
              <a:buFont typeface="Arial" panose="020B0604020202020204" pitchFamily="34" charset="0"/>
              <a:buChar char="•"/>
            </a:pPr>
            <a:r>
              <a:rPr lang="en-IN" sz="2400" dirty="0"/>
              <a:t>Hybrid loss ensures:</a:t>
            </a:r>
          </a:p>
          <a:p>
            <a:pPr marL="742950" lvl="1" indent="-285750">
              <a:buFont typeface="Arial" panose="020B0604020202020204" pitchFamily="34" charset="0"/>
              <a:buChar char="•"/>
            </a:pPr>
            <a:r>
              <a:rPr lang="en-IN" sz="2400" dirty="0"/>
              <a:t>Accurate binary saliency maps.</a:t>
            </a:r>
          </a:p>
          <a:p>
            <a:pPr marL="742950" lvl="1" indent="-285750">
              <a:buFont typeface="Arial" panose="020B0604020202020204" pitchFamily="34" charset="0"/>
              <a:buChar char="•"/>
            </a:pPr>
            <a:r>
              <a:rPr lang="en-IN" sz="2400" dirty="0"/>
              <a:t>Well-defined object boundaries.</a:t>
            </a:r>
          </a:p>
          <a:p>
            <a:endParaRPr 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1"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dirty="0"/>
          </a:p>
        </p:txBody>
      </p:sp>
      <p:sp>
        <p:nvSpPr>
          <p:cNvPr id="5" name="TextBox 5"/>
          <p:cNvSpPr txBox="1"/>
          <p:nvPr/>
        </p:nvSpPr>
        <p:spPr>
          <a:xfrm>
            <a:off x="4536749" y="146495"/>
            <a:ext cx="9400385" cy="1166538"/>
          </a:xfrm>
          <a:prstGeom prst="rect">
            <a:avLst/>
          </a:prstGeom>
        </p:spPr>
        <p:txBody>
          <a:bodyPr wrap="square" lIns="0" tIns="0" rIns="0" bIns="0" rtlCol="0" anchor="t">
            <a:spAutoFit/>
          </a:bodyPr>
          <a:lstStyle/>
          <a:p>
            <a:pPr algn="l">
              <a:lnSpc>
                <a:spcPts val="8730"/>
              </a:lnSpc>
            </a:pPr>
            <a:r>
              <a:rPr lang="en-US" sz="9000" b="1" dirty="0">
                <a:solidFill>
                  <a:schemeClr val="accent1">
                    <a:lumMod val="75000"/>
                  </a:schemeClr>
                </a:solidFill>
                <a:latin typeface="DM Sans Bold"/>
                <a:ea typeface="DM Sans Bold"/>
                <a:cs typeface="DM Sans Bold"/>
                <a:sym typeface="DM Sans Bold"/>
              </a:rPr>
              <a:t>ARCHITECHTURE</a:t>
            </a:r>
          </a:p>
        </p:txBody>
      </p:sp>
      <p:pic>
        <p:nvPicPr>
          <p:cNvPr id="8" name="Picture 7">
            <a:extLst>
              <a:ext uri="{FF2B5EF4-FFF2-40B4-BE49-F238E27FC236}">
                <a16:creationId xmlns:a16="http://schemas.microsoft.com/office/drawing/2014/main" id="{7E252FE0-1958-1D3A-A1B1-7D3786CC47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459528"/>
            <a:ext cx="15848034" cy="79586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1"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US" dirty="0"/>
          </a:p>
        </p:txBody>
      </p:sp>
      <p:sp>
        <p:nvSpPr>
          <p:cNvPr id="5" name="TextBox 5"/>
          <p:cNvSpPr txBox="1"/>
          <p:nvPr/>
        </p:nvSpPr>
        <p:spPr>
          <a:xfrm>
            <a:off x="4536749" y="146495"/>
            <a:ext cx="10703251" cy="1166538"/>
          </a:xfrm>
          <a:prstGeom prst="rect">
            <a:avLst/>
          </a:prstGeom>
        </p:spPr>
        <p:txBody>
          <a:bodyPr wrap="square" lIns="0" tIns="0" rIns="0" bIns="0" rtlCol="0" anchor="t">
            <a:spAutoFit/>
          </a:bodyPr>
          <a:lstStyle/>
          <a:p>
            <a:pPr algn="l">
              <a:lnSpc>
                <a:spcPts val="8730"/>
              </a:lnSpc>
            </a:pPr>
            <a:r>
              <a:rPr lang="en-US" sz="9000" b="1" dirty="0">
                <a:solidFill>
                  <a:schemeClr val="accent1">
                    <a:lumMod val="75000"/>
                  </a:schemeClr>
                </a:solidFill>
                <a:latin typeface="DM Sans Bold"/>
                <a:ea typeface="DM Sans Bold"/>
                <a:cs typeface="DM Sans Bold"/>
                <a:sym typeface="DM Sans Bold"/>
              </a:rPr>
              <a:t>Outputs Observed</a:t>
            </a:r>
          </a:p>
        </p:txBody>
      </p:sp>
      <p:pic>
        <p:nvPicPr>
          <p:cNvPr id="4" name="Picture 3">
            <a:extLst>
              <a:ext uri="{FF2B5EF4-FFF2-40B4-BE49-F238E27FC236}">
                <a16:creationId xmlns:a16="http://schemas.microsoft.com/office/drawing/2014/main" id="{39C8BC6C-40A4-F88C-803A-6F33FED71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255149"/>
            <a:ext cx="16764000" cy="8885356"/>
          </a:xfrm>
          <a:prstGeom prst="rect">
            <a:avLst/>
          </a:prstGeom>
        </p:spPr>
      </p:pic>
    </p:spTree>
    <p:extLst>
      <p:ext uri="{BB962C8B-B14F-4D97-AF65-F5344CB8AC3E}">
        <p14:creationId xmlns:p14="http://schemas.microsoft.com/office/powerpoint/2010/main" val="4117778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35576" y="-3986075"/>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TextBox 3"/>
          <p:cNvSpPr txBox="1"/>
          <p:nvPr/>
        </p:nvSpPr>
        <p:spPr>
          <a:xfrm>
            <a:off x="1504950" y="2566521"/>
            <a:ext cx="7025086" cy="2245551"/>
          </a:xfrm>
          <a:prstGeom prst="rect">
            <a:avLst/>
          </a:prstGeom>
        </p:spPr>
        <p:txBody>
          <a:bodyPr lIns="0" tIns="0" rIns="0" bIns="0" rtlCol="0" anchor="t">
            <a:spAutoFit/>
          </a:bodyPr>
          <a:lstStyle/>
          <a:p>
            <a:pPr algn="l">
              <a:lnSpc>
                <a:spcPts val="8730"/>
              </a:lnSpc>
            </a:pPr>
            <a:r>
              <a:rPr lang="en-US" sz="8000" b="1" dirty="0">
                <a:solidFill>
                  <a:srgbClr val="000000"/>
                </a:solidFill>
                <a:latin typeface="DM Sans Bold"/>
                <a:ea typeface="DM Sans Bold"/>
                <a:cs typeface="DM Sans Bold"/>
                <a:sym typeface="DM Sans Bold"/>
              </a:rPr>
              <a:t>Novelty and achievements</a:t>
            </a:r>
          </a:p>
        </p:txBody>
      </p:sp>
      <p:sp>
        <p:nvSpPr>
          <p:cNvPr id="4" name="TextBox 4"/>
          <p:cNvSpPr txBox="1"/>
          <p:nvPr/>
        </p:nvSpPr>
        <p:spPr>
          <a:xfrm>
            <a:off x="1504950" y="6252853"/>
            <a:ext cx="7025086" cy="715837"/>
          </a:xfrm>
          <a:prstGeom prst="rect">
            <a:avLst/>
          </a:prstGeom>
        </p:spPr>
        <p:txBody>
          <a:bodyPr lIns="0" tIns="0" rIns="0" bIns="0" rtlCol="0" anchor="t">
            <a:spAutoFit/>
          </a:bodyPr>
          <a:lstStyle/>
          <a:p>
            <a:pPr marL="0" lvl="0" indent="0" algn="l">
              <a:lnSpc>
                <a:spcPts val="2699"/>
              </a:lnSpc>
              <a:spcBef>
                <a:spcPct val="0"/>
              </a:spcBef>
            </a:pPr>
            <a:r>
              <a:rPr lang="en-US" sz="3000" u="none" spc="119" dirty="0">
                <a:solidFill>
                  <a:srgbClr val="000000"/>
                </a:solidFill>
                <a:latin typeface="DM Sans"/>
                <a:ea typeface="DM Sans"/>
                <a:cs typeface="DM Sans"/>
                <a:sym typeface="DM Sans"/>
              </a:rPr>
              <a:t>Changes made </a:t>
            </a:r>
            <a:r>
              <a:rPr lang="en-US" sz="3000" spc="119" dirty="0">
                <a:solidFill>
                  <a:srgbClr val="000000"/>
                </a:solidFill>
                <a:latin typeface="DM Sans"/>
                <a:ea typeface="DM Sans"/>
                <a:cs typeface="DM Sans"/>
                <a:sym typeface="DM Sans"/>
              </a:rPr>
              <a:t>to improve the results</a:t>
            </a:r>
            <a:endParaRPr lang="en-US" sz="3000" u="none" spc="119" dirty="0">
              <a:solidFill>
                <a:srgbClr val="000000"/>
              </a:solidFill>
              <a:latin typeface="DM Sans"/>
              <a:ea typeface="DM Sans"/>
              <a:cs typeface="DM Sans"/>
              <a:sym typeface="DM Sans"/>
            </a:endParaRPr>
          </a:p>
        </p:txBody>
      </p:sp>
      <p:grpSp>
        <p:nvGrpSpPr>
          <p:cNvPr id="5" name="Group 5"/>
          <p:cNvGrpSpPr/>
          <p:nvPr/>
        </p:nvGrpSpPr>
        <p:grpSpPr>
          <a:xfrm>
            <a:off x="9807208" y="772333"/>
            <a:ext cx="6803452" cy="2245551"/>
            <a:chOff x="0" y="0"/>
            <a:chExt cx="2342659" cy="857492"/>
          </a:xfrm>
        </p:grpSpPr>
        <p:sp>
          <p:nvSpPr>
            <p:cNvPr id="6" name="Freeform 6"/>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8" name="TextBox 8"/>
          <p:cNvSpPr txBox="1"/>
          <p:nvPr/>
        </p:nvSpPr>
        <p:spPr>
          <a:xfrm>
            <a:off x="10491672" y="1365877"/>
            <a:ext cx="1578952" cy="1034423"/>
          </a:xfrm>
          <a:prstGeom prst="rect">
            <a:avLst/>
          </a:prstGeom>
        </p:spPr>
        <p:txBody>
          <a:bodyPr lIns="0" tIns="0" rIns="0" bIns="0" rtlCol="0" anchor="t">
            <a:spAutoFit/>
          </a:bodyPr>
          <a:lstStyle/>
          <a:p>
            <a:pPr algn="l">
              <a:lnSpc>
                <a:spcPts val="7680"/>
              </a:lnSpc>
            </a:pPr>
            <a:r>
              <a:rPr lang="en-US" sz="8000" spc="-656" dirty="0">
                <a:solidFill>
                  <a:srgbClr val="000000"/>
                </a:solidFill>
                <a:latin typeface="DM Sans"/>
                <a:ea typeface="DM Sans"/>
                <a:cs typeface="DM Sans"/>
                <a:sym typeface="DM Sans"/>
              </a:rPr>
              <a:t>01.</a:t>
            </a:r>
          </a:p>
        </p:txBody>
      </p:sp>
      <p:grpSp>
        <p:nvGrpSpPr>
          <p:cNvPr id="9" name="Group 9"/>
          <p:cNvGrpSpPr/>
          <p:nvPr/>
        </p:nvGrpSpPr>
        <p:grpSpPr>
          <a:xfrm>
            <a:off x="9829801" y="3162300"/>
            <a:ext cx="6803452" cy="2348038"/>
            <a:chOff x="0" y="0"/>
            <a:chExt cx="2342659" cy="857492"/>
          </a:xfrm>
        </p:grpSpPr>
        <p:sp>
          <p:nvSpPr>
            <p:cNvPr id="10" name="Freeform 10"/>
            <p:cNvSpPr/>
            <p:nvPr/>
          </p:nvSpPr>
          <p:spPr>
            <a:xfrm>
              <a:off x="0" y="0"/>
              <a:ext cx="2342659" cy="707496"/>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12" name="Group 12"/>
          <p:cNvGrpSpPr/>
          <p:nvPr/>
        </p:nvGrpSpPr>
        <p:grpSpPr>
          <a:xfrm>
            <a:off x="9829800" y="5225020"/>
            <a:ext cx="6998061" cy="2878048"/>
            <a:chOff x="0" y="0"/>
            <a:chExt cx="2342659" cy="857492"/>
          </a:xfrm>
        </p:grpSpPr>
        <p:sp>
          <p:nvSpPr>
            <p:cNvPr id="13" name="Freeform 13"/>
            <p:cNvSpPr/>
            <p:nvPr/>
          </p:nvSpPr>
          <p:spPr>
            <a:xfrm>
              <a:off x="0" y="0"/>
              <a:ext cx="2269949" cy="519513"/>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4" name="TextBox 14"/>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5" name="TextBox 15"/>
          <p:cNvSpPr txBox="1"/>
          <p:nvPr/>
        </p:nvSpPr>
        <p:spPr>
          <a:xfrm>
            <a:off x="10296128" y="3619500"/>
            <a:ext cx="1578952" cy="1034423"/>
          </a:xfrm>
          <a:prstGeom prst="rect">
            <a:avLst/>
          </a:prstGeom>
        </p:spPr>
        <p:txBody>
          <a:bodyPr lIns="0" tIns="0" rIns="0" bIns="0" rtlCol="0" anchor="t">
            <a:spAutoFit/>
          </a:bodyPr>
          <a:lstStyle/>
          <a:p>
            <a:pPr algn="l">
              <a:lnSpc>
                <a:spcPts val="7680"/>
              </a:lnSpc>
            </a:pPr>
            <a:r>
              <a:rPr lang="en-US" sz="8000" spc="-656" dirty="0">
                <a:solidFill>
                  <a:srgbClr val="000000"/>
                </a:solidFill>
                <a:latin typeface="DM Sans"/>
                <a:ea typeface="DM Sans"/>
                <a:cs typeface="DM Sans"/>
                <a:sym typeface="DM Sans"/>
              </a:rPr>
              <a:t>02.</a:t>
            </a:r>
          </a:p>
        </p:txBody>
      </p:sp>
      <p:sp>
        <p:nvSpPr>
          <p:cNvPr id="16" name="TextBox 16"/>
          <p:cNvSpPr txBox="1"/>
          <p:nvPr/>
        </p:nvSpPr>
        <p:spPr>
          <a:xfrm>
            <a:off x="10296128" y="5709277"/>
            <a:ext cx="1578952" cy="1034423"/>
          </a:xfrm>
          <a:prstGeom prst="rect">
            <a:avLst/>
          </a:prstGeom>
        </p:spPr>
        <p:txBody>
          <a:bodyPr lIns="0" tIns="0" rIns="0" bIns="0" rtlCol="0" anchor="t">
            <a:spAutoFit/>
          </a:bodyPr>
          <a:lstStyle/>
          <a:p>
            <a:pPr algn="l">
              <a:lnSpc>
                <a:spcPts val="7680"/>
              </a:lnSpc>
            </a:pPr>
            <a:r>
              <a:rPr lang="en-US" sz="8000" spc="-656" dirty="0">
                <a:solidFill>
                  <a:srgbClr val="000000"/>
                </a:solidFill>
                <a:latin typeface="DM Sans"/>
                <a:ea typeface="DM Sans"/>
                <a:cs typeface="DM Sans"/>
                <a:sym typeface="DM Sans"/>
              </a:rPr>
              <a:t>03.</a:t>
            </a:r>
          </a:p>
        </p:txBody>
      </p:sp>
      <p:sp>
        <p:nvSpPr>
          <p:cNvPr id="17" name="TextBox 17"/>
          <p:cNvSpPr txBox="1"/>
          <p:nvPr/>
        </p:nvSpPr>
        <p:spPr>
          <a:xfrm>
            <a:off x="11780625" y="1181100"/>
            <a:ext cx="4132127" cy="234038"/>
          </a:xfrm>
          <a:prstGeom prst="rect">
            <a:avLst/>
          </a:prstGeom>
        </p:spPr>
        <p:txBody>
          <a:bodyPr lIns="0" tIns="0" rIns="0" bIns="0" rtlCol="0" anchor="t">
            <a:spAutoFit/>
          </a:bodyPr>
          <a:lstStyle/>
          <a:p>
            <a:pPr marL="0" lvl="0" indent="0" algn="just">
              <a:lnSpc>
                <a:spcPts val="1890"/>
              </a:lnSpc>
              <a:spcBef>
                <a:spcPct val="0"/>
              </a:spcBef>
            </a:pPr>
            <a:r>
              <a:rPr lang="en-US" sz="1400" u="none" spc="22" dirty="0">
                <a:solidFill>
                  <a:schemeClr val="accent2"/>
                </a:solidFill>
                <a:latin typeface="DM Sans"/>
                <a:ea typeface="DM Sans"/>
                <a:cs typeface="DM Sans"/>
                <a:sym typeface="DM Sans"/>
              </a:rPr>
              <a:t>. </a:t>
            </a: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grpSp>
        <p:nvGrpSpPr>
          <p:cNvPr id="24" name="Group 12">
            <a:extLst>
              <a:ext uri="{FF2B5EF4-FFF2-40B4-BE49-F238E27FC236}">
                <a16:creationId xmlns:a16="http://schemas.microsoft.com/office/drawing/2014/main" id="{DD10D0FD-E0C0-6727-CFD9-51E75A3ADFD9}"/>
              </a:ext>
            </a:extLst>
          </p:cNvPr>
          <p:cNvGrpSpPr/>
          <p:nvPr/>
        </p:nvGrpSpPr>
        <p:grpSpPr>
          <a:xfrm>
            <a:off x="9784614" y="7165224"/>
            <a:ext cx="7020653" cy="1754437"/>
            <a:chOff x="-7563" y="-82354"/>
            <a:chExt cx="2350222" cy="939846"/>
          </a:xfrm>
        </p:grpSpPr>
        <p:sp>
          <p:nvSpPr>
            <p:cNvPr id="25" name="Freeform 13">
              <a:extLst>
                <a:ext uri="{FF2B5EF4-FFF2-40B4-BE49-F238E27FC236}">
                  <a16:creationId xmlns:a16="http://schemas.microsoft.com/office/drawing/2014/main" id="{0031B33B-6000-ABD1-7C6F-0B2289A0FD71}"/>
                </a:ext>
              </a:extLst>
            </p:cNvPr>
            <p:cNvSpPr/>
            <p:nvPr/>
          </p:nvSpPr>
          <p:spPr>
            <a:xfrm>
              <a:off x="-7563" y="-82354"/>
              <a:ext cx="2292639" cy="872954"/>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r>
                <a:rPr lang="en-IN" sz="8800" dirty="0">
                  <a:latin typeface="+mj-lt"/>
                </a:rPr>
                <a:t>  04.</a:t>
              </a:r>
            </a:p>
          </p:txBody>
        </p:sp>
        <p:sp>
          <p:nvSpPr>
            <p:cNvPr id="26" name="TextBox 14">
              <a:extLst>
                <a:ext uri="{FF2B5EF4-FFF2-40B4-BE49-F238E27FC236}">
                  <a16:creationId xmlns:a16="http://schemas.microsoft.com/office/drawing/2014/main" id="{5FB2B051-B1FF-80C2-C8E0-F2D5C07EEE94}"/>
                </a:ext>
              </a:extLst>
            </p:cNvPr>
            <p:cNvSpPr txBox="1"/>
            <p:nvPr/>
          </p:nvSpPr>
          <p:spPr>
            <a:xfrm>
              <a:off x="0" y="85725"/>
              <a:ext cx="2342659" cy="771767"/>
            </a:xfrm>
            <a:prstGeom prst="rect">
              <a:avLst/>
            </a:prstGeom>
          </p:spPr>
          <p:txBody>
            <a:bodyPr lIns="50800" tIns="50800" rIns="50800" bIns="50800" rtlCol="0" anchor="ctr"/>
            <a:lstStyle/>
            <a:p>
              <a:pPr algn="ctr">
                <a:lnSpc>
                  <a:spcPts val="1925"/>
                </a:lnSpc>
              </a:pPr>
              <a:endParaRPr sz="8800">
                <a:latin typeface="+mj-lt"/>
              </a:endParaRPr>
            </a:p>
          </p:txBody>
        </p:sp>
      </p:grpSp>
      <p:sp>
        <p:nvSpPr>
          <p:cNvPr id="33" name="TextBox 32">
            <a:extLst>
              <a:ext uri="{FF2B5EF4-FFF2-40B4-BE49-F238E27FC236}">
                <a16:creationId xmlns:a16="http://schemas.microsoft.com/office/drawing/2014/main" id="{0924A462-6C86-DA0B-3694-9BB9BC87CA8F}"/>
              </a:ext>
            </a:extLst>
          </p:cNvPr>
          <p:cNvSpPr txBox="1"/>
          <p:nvPr/>
        </p:nvSpPr>
        <p:spPr>
          <a:xfrm>
            <a:off x="11736288" y="7347872"/>
            <a:ext cx="4874372" cy="1107996"/>
          </a:xfrm>
          <a:prstGeom prst="rect">
            <a:avLst/>
          </a:prstGeom>
          <a:noFill/>
        </p:spPr>
        <p:txBody>
          <a:bodyPr wrap="square">
            <a:spAutoFit/>
          </a:bodyPr>
          <a:lstStyle/>
          <a:p>
            <a:pPr algn="just"/>
            <a:r>
              <a:rPr lang="en-IN" sz="2200" dirty="0">
                <a:solidFill>
                  <a:srgbClr val="C00000"/>
                </a:solidFill>
                <a:latin typeface="DM Sans" pitchFamily="2" charset="0"/>
              </a:rPr>
              <a:t>With this techniques we have achieved marginal improvements in AUC , AP and Mean Error.</a:t>
            </a:r>
          </a:p>
        </p:txBody>
      </p:sp>
      <p:sp>
        <p:nvSpPr>
          <p:cNvPr id="29" name="TextBox 28">
            <a:extLst>
              <a:ext uri="{FF2B5EF4-FFF2-40B4-BE49-F238E27FC236}">
                <a16:creationId xmlns:a16="http://schemas.microsoft.com/office/drawing/2014/main" id="{64E57DBD-4470-9752-9FA5-4191CDD63807}"/>
              </a:ext>
            </a:extLst>
          </p:cNvPr>
          <p:cNvSpPr txBox="1"/>
          <p:nvPr/>
        </p:nvSpPr>
        <p:spPr>
          <a:xfrm>
            <a:off x="11736288" y="1039044"/>
            <a:ext cx="4132127" cy="2277547"/>
          </a:xfrm>
          <a:prstGeom prst="rect">
            <a:avLst/>
          </a:prstGeom>
          <a:noFill/>
        </p:spPr>
        <p:txBody>
          <a:bodyPr wrap="square" rtlCol="0">
            <a:spAutoFit/>
          </a:bodyPr>
          <a:lstStyle/>
          <a:p>
            <a:pPr algn="just"/>
            <a:r>
              <a:rPr lang="en-IN" sz="2400" dirty="0">
                <a:solidFill>
                  <a:srgbClr val="C00000"/>
                </a:solidFill>
              </a:rPr>
              <a:t>Major problem in USOD is nature of Underwater images which are significantly different when compared to terrestrial images.</a:t>
            </a:r>
          </a:p>
          <a:p>
            <a:pPr algn="just"/>
            <a:endParaRPr lang="en-IN" sz="2200" dirty="0"/>
          </a:p>
        </p:txBody>
      </p:sp>
      <p:sp>
        <p:nvSpPr>
          <p:cNvPr id="30" name="TextBox 29">
            <a:extLst>
              <a:ext uri="{FF2B5EF4-FFF2-40B4-BE49-F238E27FC236}">
                <a16:creationId xmlns:a16="http://schemas.microsoft.com/office/drawing/2014/main" id="{8F72D6E0-6940-AC19-49DB-B764FDA1929C}"/>
              </a:ext>
            </a:extLst>
          </p:cNvPr>
          <p:cNvSpPr txBox="1"/>
          <p:nvPr/>
        </p:nvSpPr>
        <p:spPr>
          <a:xfrm>
            <a:off x="11736288" y="3199284"/>
            <a:ext cx="4392488" cy="2123658"/>
          </a:xfrm>
          <a:prstGeom prst="rect">
            <a:avLst/>
          </a:prstGeom>
          <a:noFill/>
        </p:spPr>
        <p:txBody>
          <a:bodyPr wrap="square" rtlCol="0">
            <a:spAutoFit/>
          </a:bodyPr>
          <a:lstStyle/>
          <a:p>
            <a:pPr algn="just"/>
            <a:r>
              <a:rPr lang="en-IN" sz="2200" dirty="0">
                <a:solidFill>
                  <a:srgbClr val="C00000"/>
                </a:solidFill>
                <a:latin typeface="DM Sans" pitchFamily="2" charset="0"/>
              </a:rPr>
              <a:t>So we applied some changes to underwater dataset and made it look like some terrestrial images with help of colour fusion and balance techniques.</a:t>
            </a:r>
          </a:p>
          <a:p>
            <a:endParaRPr lang="en-IN" sz="2200" dirty="0">
              <a:latin typeface="DM Sans" pitchFamily="2" charset="0"/>
            </a:endParaRPr>
          </a:p>
        </p:txBody>
      </p:sp>
      <p:sp>
        <p:nvSpPr>
          <p:cNvPr id="31" name="TextBox 30">
            <a:extLst>
              <a:ext uri="{FF2B5EF4-FFF2-40B4-BE49-F238E27FC236}">
                <a16:creationId xmlns:a16="http://schemas.microsoft.com/office/drawing/2014/main" id="{C5DB3C8B-E24C-4232-0E33-C721D022A29C}"/>
              </a:ext>
            </a:extLst>
          </p:cNvPr>
          <p:cNvSpPr txBox="1"/>
          <p:nvPr/>
        </p:nvSpPr>
        <p:spPr>
          <a:xfrm>
            <a:off x="11736288" y="5215508"/>
            <a:ext cx="4466463" cy="1785104"/>
          </a:xfrm>
          <a:prstGeom prst="rect">
            <a:avLst/>
          </a:prstGeom>
          <a:noFill/>
        </p:spPr>
        <p:txBody>
          <a:bodyPr wrap="square" rtlCol="0">
            <a:spAutoFit/>
          </a:bodyPr>
          <a:lstStyle/>
          <a:p>
            <a:pPr algn="just"/>
            <a:r>
              <a:rPr lang="en-IN" sz="2200" dirty="0">
                <a:solidFill>
                  <a:srgbClr val="C00000"/>
                </a:solidFill>
                <a:latin typeface="DM Sans" pitchFamily="2" charset="0"/>
              </a:rPr>
              <a:t>This technique helps in detecting some of the small objects and colours which go unnoticed when we take underwater images</a:t>
            </a:r>
            <a:r>
              <a:rPr lang="en-IN" sz="2200" dirty="0">
                <a:solidFill>
                  <a:schemeClr val="accent2"/>
                </a:solidFill>
                <a:latin typeface="DM Sans" pitchFamily="2" charset="0"/>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69021"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pPr lvl="1"/>
            <a:endParaRPr lang="en-US" b="1" dirty="0">
              <a:solidFill>
                <a:srgbClr val="000000"/>
              </a:solidFill>
              <a:latin typeface="DM Sans Bold"/>
              <a:ea typeface="DM Sans Bold"/>
              <a:cs typeface="DM Sans Bold"/>
              <a:sym typeface="DM Sans Bold"/>
            </a:endParaRPr>
          </a:p>
          <a:p>
            <a:endParaRPr lang="en-IN" dirty="0"/>
          </a:p>
        </p:txBody>
      </p:sp>
      <p:sp>
        <p:nvSpPr>
          <p:cNvPr id="4" name="TextBox 4"/>
          <p:cNvSpPr txBox="1"/>
          <p:nvPr/>
        </p:nvSpPr>
        <p:spPr>
          <a:xfrm>
            <a:off x="-139513" y="5791572"/>
            <a:ext cx="18356521" cy="2502032"/>
          </a:xfrm>
          <a:prstGeom prst="rect">
            <a:avLst/>
          </a:prstGeom>
        </p:spPr>
        <p:txBody>
          <a:bodyPr wrap="square" lIns="0" tIns="0" rIns="0" bIns="0" rtlCol="0" anchor="t">
            <a:spAutoFit/>
          </a:bodyPr>
          <a:lstStyle/>
          <a:p>
            <a:pPr marL="0" lvl="0" indent="0" algn="ctr">
              <a:lnSpc>
                <a:spcPts val="2699"/>
              </a:lnSpc>
              <a:spcBef>
                <a:spcPct val="0"/>
              </a:spcBef>
            </a:pPr>
            <a:r>
              <a:rPr lang="en-US" sz="4500" spc="119" dirty="0">
                <a:solidFill>
                  <a:srgbClr val="C00000"/>
                </a:solidFill>
                <a:latin typeface="DM Sans"/>
                <a:ea typeface="DM Sans"/>
                <a:cs typeface="DM Sans"/>
                <a:sym typeface="DM Sans"/>
              </a:rPr>
              <a:t>New TC-USOD performed better in terms of Area </a:t>
            </a:r>
          </a:p>
          <a:p>
            <a:pPr marL="0" lvl="0" indent="0" algn="ctr">
              <a:lnSpc>
                <a:spcPts val="2699"/>
              </a:lnSpc>
              <a:spcBef>
                <a:spcPct val="0"/>
              </a:spcBef>
            </a:pPr>
            <a:endParaRPr lang="en-US" sz="4500" u="none" spc="119" dirty="0">
              <a:solidFill>
                <a:srgbClr val="C00000"/>
              </a:solidFill>
              <a:latin typeface="DM Sans"/>
              <a:ea typeface="DM Sans"/>
              <a:cs typeface="DM Sans"/>
              <a:sym typeface="DM Sans"/>
            </a:endParaRPr>
          </a:p>
          <a:p>
            <a:pPr marL="0" lvl="0" indent="0" algn="ctr">
              <a:lnSpc>
                <a:spcPts val="2699"/>
              </a:lnSpc>
              <a:spcBef>
                <a:spcPct val="0"/>
              </a:spcBef>
            </a:pPr>
            <a:r>
              <a:rPr lang="en-US" sz="4500" spc="119" dirty="0">
                <a:solidFill>
                  <a:srgbClr val="C00000"/>
                </a:solidFill>
                <a:latin typeface="DM Sans"/>
                <a:ea typeface="DM Sans"/>
                <a:cs typeface="DM Sans"/>
                <a:sym typeface="DM Sans"/>
              </a:rPr>
              <a:t>Under Curve , Mean Error and Average precision </a:t>
            </a:r>
          </a:p>
          <a:p>
            <a:pPr marL="0" lvl="0" indent="0" algn="ctr">
              <a:lnSpc>
                <a:spcPts val="2699"/>
              </a:lnSpc>
              <a:spcBef>
                <a:spcPct val="0"/>
              </a:spcBef>
            </a:pPr>
            <a:endParaRPr lang="en-US" sz="4500" u="none" spc="119" dirty="0">
              <a:solidFill>
                <a:srgbClr val="C00000"/>
              </a:solidFill>
              <a:latin typeface="DM Sans"/>
              <a:ea typeface="DM Sans"/>
              <a:cs typeface="DM Sans"/>
              <a:sym typeface="DM Sans"/>
            </a:endParaRPr>
          </a:p>
          <a:p>
            <a:pPr marL="0" lvl="0" indent="0" algn="ctr">
              <a:lnSpc>
                <a:spcPts val="2699"/>
              </a:lnSpc>
              <a:spcBef>
                <a:spcPct val="0"/>
              </a:spcBef>
            </a:pPr>
            <a:r>
              <a:rPr lang="en-US" sz="4500" spc="119" dirty="0">
                <a:solidFill>
                  <a:srgbClr val="C00000"/>
                </a:solidFill>
                <a:latin typeface="DM Sans"/>
                <a:ea typeface="DM Sans"/>
                <a:cs typeface="DM Sans"/>
                <a:sym typeface="DM Sans"/>
              </a:rPr>
              <a:t>And the improvements in terms of results can be </a:t>
            </a:r>
          </a:p>
          <a:p>
            <a:pPr marL="0" lvl="0" indent="0" algn="ctr">
              <a:lnSpc>
                <a:spcPts val="2699"/>
              </a:lnSpc>
              <a:spcBef>
                <a:spcPct val="0"/>
              </a:spcBef>
            </a:pPr>
            <a:endParaRPr lang="en-US" sz="4500" u="none" spc="119" dirty="0">
              <a:solidFill>
                <a:srgbClr val="C00000"/>
              </a:solidFill>
              <a:latin typeface="DM Sans"/>
              <a:ea typeface="DM Sans"/>
              <a:cs typeface="DM Sans"/>
              <a:sym typeface="DM Sans"/>
            </a:endParaRPr>
          </a:p>
          <a:p>
            <a:pPr marL="0" lvl="0" indent="0" algn="ctr">
              <a:lnSpc>
                <a:spcPts val="2699"/>
              </a:lnSpc>
              <a:spcBef>
                <a:spcPct val="0"/>
              </a:spcBef>
            </a:pPr>
            <a:r>
              <a:rPr lang="en-US" sz="4500" spc="119" dirty="0">
                <a:solidFill>
                  <a:srgbClr val="C00000"/>
                </a:solidFill>
                <a:latin typeface="DM Sans"/>
                <a:ea typeface="DM Sans"/>
                <a:cs typeface="DM Sans"/>
                <a:sym typeface="DM Sans"/>
              </a:rPr>
              <a:t>Seen in upcoming slides</a:t>
            </a:r>
            <a:endParaRPr lang="en-US" sz="4500" u="none" spc="119" dirty="0">
              <a:solidFill>
                <a:srgbClr val="C00000"/>
              </a:solidFill>
              <a:latin typeface="DM Sans"/>
              <a:ea typeface="DM Sans"/>
              <a:cs typeface="DM Sans"/>
              <a:sym typeface="DM Sans"/>
            </a:endParaRPr>
          </a:p>
        </p:txBody>
      </p:sp>
      <p:sp>
        <p:nvSpPr>
          <p:cNvPr id="5" name="Freeform 5"/>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dirty="0"/>
          </a:p>
        </p:txBody>
      </p:sp>
      <p:sp>
        <p:nvSpPr>
          <p:cNvPr id="7" name="Freeform 7"/>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9" name="Freeform 9"/>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graphicFrame>
        <p:nvGraphicFramePr>
          <p:cNvPr id="10" name="Table 9">
            <a:extLst>
              <a:ext uri="{FF2B5EF4-FFF2-40B4-BE49-F238E27FC236}">
                <a16:creationId xmlns:a16="http://schemas.microsoft.com/office/drawing/2014/main" id="{1B17F881-98F2-826A-1093-0A577A204E56}"/>
              </a:ext>
            </a:extLst>
          </p:cNvPr>
          <p:cNvGraphicFramePr>
            <a:graphicFrameLocks noGrp="1"/>
          </p:cNvGraphicFramePr>
          <p:nvPr/>
        </p:nvGraphicFramePr>
        <p:xfrm>
          <a:off x="2784648" y="2767236"/>
          <a:ext cx="12192000" cy="249597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74997051"/>
                    </a:ext>
                  </a:extLst>
                </a:gridCol>
                <a:gridCol w="2032000">
                  <a:extLst>
                    <a:ext uri="{9D8B030D-6E8A-4147-A177-3AD203B41FA5}">
                      <a16:colId xmlns:a16="http://schemas.microsoft.com/office/drawing/2014/main" val="744233238"/>
                    </a:ext>
                  </a:extLst>
                </a:gridCol>
                <a:gridCol w="2032000">
                  <a:extLst>
                    <a:ext uri="{9D8B030D-6E8A-4147-A177-3AD203B41FA5}">
                      <a16:colId xmlns:a16="http://schemas.microsoft.com/office/drawing/2014/main" val="1277725358"/>
                    </a:ext>
                  </a:extLst>
                </a:gridCol>
                <a:gridCol w="2032000">
                  <a:extLst>
                    <a:ext uri="{9D8B030D-6E8A-4147-A177-3AD203B41FA5}">
                      <a16:colId xmlns:a16="http://schemas.microsoft.com/office/drawing/2014/main" val="166709933"/>
                    </a:ext>
                  </a:extLst>
                </a:gridCol>
                <a:gridCol w="2032000">
                  <a:extLst>
                    <a:ext uri="{9D8B030D-6E8A-4147-A177-3AD203B41FA5}">
                      <a16:colId xmlns:a16="http://schemas.microsoft.com/office/drawing/2014/main" val="4187728224"/>
                    </a:ext>
                  </a:extLst>
                </a:gridCol>
                <a:gridCol w="2032000">
                  <a:extLst>
                    <a:ext uri="{9D8B030D-6E8A-4147-A177-3AD203B41FA5}">
                      <a16:colId xmlns:a16="http://schemas.microsoft.com/office/drawing/2014/main" val="1196698715"/>
                    </a:ext>
                  </a:extLst>
                </a:gridCol>
              </a:tblGrid>
              <a:tr h="8212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solidFill>
                            <a:schemeClr val="accent2"/>
                          </a:solidFill>
                        </a:rPr>
                        <a:t>    Settings</a:t>
                      </a:r>
                      <a:endParaRPr lang="en-IN" sz="2500" dirty="0">
                        <a:solidFill>
                          <a:schemeClr val="accent2"/>
                        </a:solidFill>
                      </a:endParaRPr>
                    </a:p>
                    <a:p>
                      <a:endParaRPr lang="en-IN" dirty="0"/>
                    </a:p>
                  </a:txBody>
                  <a:tcPr/>
                </a:tc>
                <a:tc>
                  <a:txBody>
                    <a:bodyPr/>
                    <a:lstStyle/>
                    <a:p>
                      <a:r>
                        <a:rPr lang="en-IN" dirty="0"/>
                        <a:t>      </a:t>
                      </a:r>
                      <a:r>
                        <a:rPr lang="en-IN" sz="2500" dirty="0">
                          <a:solidFill>
                            <a:schemeClr val="accent2"/>
                          </a:solidFill>
                        </a:rPr>
                        <a:t>MEANE</a:t>
                      </a:r>
                      <a:endParaRPr lang="en-IN" dirty="0">
                        <a:solidFill>
                          <a:schemeClr val="accent2"/>
                        </a:solidFill>
                      </a:endParaRPr>
                    </a:p>
                  </a:txBody>
                  <a:tcPr/>
                </a:tc>
                <a:tc>
                  <a:txBody>
                    <a:bodyPr/>
                    <a:lstStyle/>
                    <a:p>
                      <a:r>
                        <a:rPr lang="en-IN" sz="2500" dirty="0">
                          <a:solidFill>
                            <a:schemeClr val="accent2"/>
                          </a:solidFill>
                        </a:rPr>
                        <a:t>     MEANF</a:t>
                      </a:r>
                    </a:p>
                  </a:txBody>
                  <a:tcPr/>
                </a:tc>
                <a:tc>
                  <a:txBody>
                    <a:bodyPr/>
                    <a:lstStyle/>
                    <a:p>
                      <a:r>
                        <a:rPr lang="en-IN" sz="2500" dirty="0"/>
                        <a:t>         </a:t>
                      </a:r>
                      <a:r>
                        <a:rPr lang="en-IN" sz="2500" dirty="0">
                          <a:solidFill>
                            <a:schemeClr val="accent2"/>
                          </a:solidFill>
                        </a:rPr>
                        <a:t>AP</a:t>
                      </a:r>
                    </a:p>
                  </a:txBody>
                  <a:tcPr/>
                </a:tc>
                <a:tc>
                  <a:txBody>
                    <a:bodyPr/>
                    <a:lstStyle/>
                    <a:p>
                      <a:r>
                        <a:rPr lang="en-IN" dirty="0"/>
                        <a:t> </a:t>
                      </a:r>
                      <a:r>
                        <a:rPr lang="en-IN" sz="2500" dirty="0"/>
                        <a:t>     </a:t>
                      </a:r>
                      <a:r>
                        <a:rPr lang="en-IN" sz="2500" dirty="0">
                          <a:solidFill>
                            <a:schemeClr val="accent2"/>
                          </a:solidFill>
                        </a:rPr>
                        <a:t>MAE</a:t>
                      </a:r>
                      <a:endParaRPr lang="en-IN" dirty="0">
                        <a:solidFill>
                          <a:schemeClr val="accent2"/>
                        </a:solidFill>
                      </a:endParaRPr>
                    </a:p>
                  </a:txBody>
                  <a:tcPr/>
                </a:tc>
                <a:tc>
                  <a:txBody>
                    <a:bodyPr/>
                    <a:lstStyle/>
                    <a:p>
                      <a:r>
                        <a:rPr lang="en-IN" sz="2500" dirty="0"/>
                        <a:t>     </a:t>
                      </a:r>
                      <a:r>
                        <a:rPr lang="en-IN" sz="2500" dirty="0">
                          <a:solidFill>
                            <a:schemeClr val="accent2"/>
                          </a:solidFill>
                        </a:rPr>
                        <a:t>AUC</a:t>
                      </a:r>
                    </a:p>
                  </a:txBody>
                  <a:tcPr/>
                </a:tc>
                <a:extLst>
                  <a:ext uri="{0D108BD9-81ED-4DB2-BD59-A6C34878D82A}">
                    <a16:rowId xmlns:a16="http://schemas.microsoft.com/office/drawing/2014/main" val="732198780"/>
                  </a:ext>
                </a:extLst>
              </a:tr>
              <a:tr h="821267">
                <a:tc>
                  <a:txBody>
                    <a:bodyPr/>
                    <a:lstStyle/>
                    <a:p>
                      <a:r>
                        <a:rPr lang="en-IN" sz="2500" dirty="0"/>
                        <a:t> </a:t>
                      </a:r>
                      <a:r>
                        <a:rPr lang="en-IN" sz="2500" dirty="0">
                          <a:solidFill>
                            <a:schemeClr val="accent1">
                              <a:lumMod val="75000"/>
                            </a:schemeClr>
                          </a:solidFill>
                        </a:rPr>
                        <a:t>TC-USOD</a:t>
                      </a:r>
                    </a:p>
                  </a:txBody>
                  <a:tcPr/>
                </a:tc>
                <a:tc>
                  <a:txBody>
                    <a:bodyPr/>
                    <a:lstStyle/>
                    <a:p>
                      <a:r>
                        <a:rPr lang="en-IN" sz="2500" dirty="0"/>
                        <a:t>0.9568</a:t>
                      </a:r>
                    </a:p>
                  </a:txBody>
                  <a:tcPr/>
                </a:tc>
                <a:tc>
                  <a:txBody>
                    <a:bodyPr/>
                    <a:lstStyle/>
                    <a:p>
                      <a:r>
                        <a:rPr lang="en-IN" sz="2500" dirty="0"/>
                        <a:t>0.9021</a:t>
                      </a:r>
                    </a:p>
                  </a:txBody>
                  <a:tcPr/>
                </a:tc>
                <a:tc>
                  <a:txBody>
                    <a:bodyPr/>
                    <a:lstStyle/>
                    <a:p>
                      <a:r>
                        <a:rPr lang="en-IN" sz="2500" dirty="0"/>
                        <a:t>0.8953</a:t>
                      </a:r>
                    </a:p>
                  </a:txBody>
                  <a:tcPr/>
                </a:tc>
                <a:tc>
                  <a:txBody>
                    <a:bodyPr/>
                    <a:lstStyle/>
                    <a:p>
                      <a:r>
                        <a:rPr lang="en-IN" sz="2500" dirty="0"/>
                        <a:t>0.0228</a:t>
                      </a:r>
                    </a:p>
                  </a:txBody>
                  <a:tcPr/>
                </a:tc>
                <a:tc>
                  <a:txBody>
                    <a:bodyPr/>
                    <a:lstStyle/>
                    <a:p>
                      <a:r>
                        <a:rPr lang="en-IN" sz="2500" dirty="0"/>
                        <a:t>0.9607</a:t>
                      </a:r>
                    </a:p>
                  </a:txBody>
                  <a:tcPr/>
                </a:tc>
                <a:extLst>
                  <a:ext uri="{0D108BD9-81ED-4DB2-BD59-A6C34878D82A}">
                    <a16:rowId xmlns:a16="http://schemas.microsoft.com/office/drawing/2014/main" val="1577007513"/>
                  </a:ext>
                </a:extLst>
              </a:tr>
              <a:tr h="821267">
                <a:tc>
                  <a:txBody>
                    <a:bodyPr/>
                    <a:lstStyle/>
                    <a:p>
                      <a:r>
                        <a:rPr lang="en-IN" sz="2500" dirty="0">
                          <a:solidFill>
                            <a:schemeClr val="accent1">
                              <a:lumMod val="75000"/>
                            </a:schemeClr>
                          </a:solidFill>
                        </a:rPr>
                        <a:t> New TC-USOD</a:t>
                      </a:r>
                    </a:p>
                  </a:txBody>
                  <a:tcPr/>
                </a:tc>
                <a:tc>
                  <a:txBody>
                    <a:bodyPr/>
                    <a:lstStyle/>
                    <a:p>
                      <a:r>
                        <a:rPr lang="en-IN" sz="2500" dirty="0"/>
                        <a:t>0.9516</a:t>
                      </a:r>
                    </a:p>
                  </a:txBody>
                  <a:tcPr/>
                </a:tc>
                <a:tc>
                  <a:txBody>
                    <a:bodyPr/>
                    <a:lstStyle/>
                    <a:p>
                      <a:r>
                        <a:rPr lang="en-IN" sz="2500" dirty="0"/>
                        <a:t>0.8946</a:t>
                      </a:r>
                    </a:p>
                  </a:txBody>
                  <a:tcPr/>
                </a:tc>
                <a:tc>
                  <a:txBody>
                    <a:bodyPr/>
                    <a:lstStyle/>
                    <a:p>
                      <a:r>
                        <a:rPr lang="en-IN" sz="2500" dirty="0"/>
                        <a:t>0.8963</a:t>
                      </a:r>
                    </a:p>
                  </a:txBody>
                  <a:tcPr/>
                </a:tc>
                <a:tc>
                  <a:txBody>
                    <a:bodyPr/>
                    <a:lstStyle/>
                    <a:p>
                      <a:r>
                        <a:rPr lang="en-IN" sz="2500" dirty="0"/>
                        <a:t>0.0238</a:t>
                      </a:r>
                    </a:p>
                  </a:txBody>
                  <a:tcPr/>
                </a:tc>
                <a:tc>
                  <a:txBody>
                    <a:bodyPr/>
                    <a:lstStyle/>
                    <a:p>
                      <a:r>
                        <a:rPr lang="en-IN" sz="2500" dirty="0"/>
                        <a:t>0.9638</a:t>
                      </a:r>
                    </a:p>
                  </a:txBody>
                  <a:tcPr/>
                </a:tc>
                <a:extLst>
                  <a:ext uri="{0D108BD9-81ED-4DB2-BD59-A6C34878D82A}">
                    <a16:rowId xmlns:a16="http://schemas.microsoft.com/office/drawing/2014/main" val="2085275101"/>
                  </a:ext>
                </a:extLst>
              </a:tr>
            </a:tbl>
          </a:graphicData>
        </a:graphic>
      </p:graphicFrame>
      <p:sp>
        <p:nvSpPr>
          <p:cNvPr id="3" name="TextBox 2">
            <a:extLst>
              <a:ext uri="{FF2B5EF4-FFF2-40B4-BE49-F238E27FC236}">
                <a16:creationId xmlns:a16="http://schemas.microsoft.com/office/drawing/2014/main" id="{862C11AD-9E43-97A8-5D3F-09FA8662A0F8}"/>
              </a:ext>
            </a:extLst>
          </p:cNvPr>
          <p:cNvSpPr txBox="1"/>
          <p:nvPr/>
        </p:nvSpPr>
        <p:spPr>
          <a:xfrm>
            <a:off x="0" y="969195"/>
            <a:ext cx="18288000" cy="1323439"/>
          </a:xfrm>
          <a:prstGeom prst="rect">
            <a:avLst/>
          </a:prstGeom>
          <a:noFill/>
        </p:spPr>
        <p:txBody>
          <a:bodyPr wrap="square" rtlCol="0">
            <a:spAutoFit/>
          </a:bodyPr>
          <a:lstStyle/>
          <a:p>
            <a:pPr algn="ctr"/>
            <a:r>
              <a:rPr lang="en-IN" sz="8000" b="1" u="sng" dirty="0">
                <a:solidFill>
                  <a:schemeClr val="tx2"/>
                </a:solidFill>
              </a:rPr>
              <a:t>RESULTS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133850" y="-3105150"/>
            <a:ext cx="97155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4401800" y="3134037"/>
            <a:ext cx="4114800" cy="5030340"/>
          </a:xfrm>
          <a:custGeom>
            <a:avLst/>
            <a:gdLst/>
            <a:ahLst/>
            <a:cxnLst/>
            <a:rect l="l" t="t" r="r" b="b"/>
            <a:pathLst>
              <a:path w="6264366" h="6104909">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9" name="Freeform 9"/>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1" name="TextBox 10">
            <a:extLst>
              <a:ext uri="{FF2B5EF4-FFF2-40B4-BE49-F238E27FC236}">
                <a16:creationId xmlns:a16="http://schemas.microsoft.com/office/drawing/2014/main" id="{56DD66D0-2D6F-FEBB-95F1-83339EAF3351}"/>
              </a:ext>
            </a:extLst>
          </p:cNvPr>
          <p:cNvSpPr txBox="1"/>
          <p:nvPr/>
        </p:nvSpPr>
        <p:spPr>
          <a:xfrm>
            <a:off x="2667000" y="1626531"/>
            <a:ext cx="9753600" cy="1323439"/>
          </a:xfrm>
          <a:prstGeom prst="rect">
            <a:avLst/>
          </a:prstGeom>
          <a:noFill/>
        </p:spPr>
        <p:txBody>
          <a:bodyPr wrap="square" rtlCol="0">
            <a:spAutoFit/>
          </a:bodyPr>
          <a:lstStyle/>
          <a:p>
            <a:r>
              <a:rPr lang="en-US" sz="8000" u="sng" dirty="0">
                <a:solidFill>
                  <a:schemeClr val="tx2"/>
                </a:solidFill>
                <a:effectLst>
                  <a:outerShdw blurRad="38100" dist="38100" dir="2700000" algn="tl">
                    <a:srgbClr val="000000">
                      <a:alpha val="43137"/>
                    </a:srgbClr>
                  </a:outerShdw>
                </a:effectLst>
              </a:rPr>
              <a:t>PROBLEM STATMENT</a:t>
            </a:r>
            <a:endParaRPr lang="en-IN" sz="8000" u="sng" dirty="0">
              <a:solidFill>
                <a:schemeClr val="tx2"/>
              </a:solidFill>
              <a:effectLst>
                <a:outerShdw blurRad="38100" dist="38100" dir="2700000" algn="tl">
                  <a:srgbClr val="000000">
                    <a:alpha val="43137"/>
                  </a:srgbClr>
                </a:outerShdw>
              </a:effectLst>
            </a:endParaRPr>
          </a:p>
        </p:txBody>
      </p:sp>
      <p:sp>
        <p:nvSpPr>
          <p:cNvPr id="15" name="Rectangle 2">
            <a:extLst>
              <a:ext uri="{FF2B5EF4-FFF2-40B4-BE49-F238E27FC236}">
                <a16:creationId xmlns:a16="http://schemas.microsoft.com/office/drawing/2014/main" id="{0896FDBC-AC13-60DA-C6CD-46524AD86FCE}"/>
              </a:ext>
            </a:extLst>
          </p:cNvPr>
          <p:cNvSpPr>
            <a:spLocks noChangeArrowheads="1"/>
          </p:cNvSpPr>
          <p:nvPr/>
        </p:nvSpPr>
        <p:spPr bwMode="auto">
          <a:xfrm flipV="1">
            <a:off x="838200" y="5116782"/>
            <a:ext cx="13411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7A0B3731-FA7E-F27B-B290-B03DA11BCBA5}"/>
              </a:ext>
            </a:extLst>
          </p:cNvPr>
          <p:cNvSpPr>
            <a:spLocks noChangeArrowheads="1"/>
          </p:cNvSpPr>
          <p:nvPr/>
        </p:nvSpPr>
        <p:spPr bwMode="auto">
          <a:xfrm flipV="1">
            <a:off x="990600" y="5269182"/>
            <a:ext cx="13411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2">
            <a:extLst>
              <a:ext uri="{FF2B5EF4-FFF2-40B4-BE49-F238E27FC236}">
                <a16:creationId xmlns:a16="http://schemas.microsoft.com/office/drawing/2014/main" id="{50DDD2D7-906C-44E1-79DD-1426893BF4DA}"/>
              </a:ext>
            </a:extLst>
          </p:cNvPr>
          <p:cNvSpPr>
            <a:spLocks noChangeArrowheads="1"/>
          </p:cNvSpPr>
          <p:nvPr/>
        </p:nvSpPr>
        <p:spPr bwMode="auto">
          <a:xfrm flipV="1">
            <a:off x="1143000" y="5421582"/>
            <a:ext cx="13411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2">
            <a:extLst>
              <a:ext uri="{FF2B5EF4-FFF2-40B4-BE49-F238E27FC236}">
                <a16:creationId xmlns:a16="http://schemas.microsoft.com/office/drawing/2014/main" id="{57634A02-7BE6-7766-1CD2-A8A5AF0970F3}"/>
              </a:ext>
            </a:extLst>
          </p:cNvPr>
          <p:cNvSpPr>
            <a:spLocks noChangeArrowheads="1"/>
          </p:cNvSpPr>
          <p:nvPr/>
        </p:nvSpPr>
        <p:spPr bwMode="auto">
          <a:xfrm flipV="1">
            <a:off x="1295400" y="5573982"/>
            <a:ext cx="13411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4F5EC168-6922-F4EA-B076-7578458CEBEE}"/>
              </a:ext>
            </a:extLst>
          </p:cNvPr>
          <p:cNvSpPr txBox="1"/>
          <p:nvPr/>
        </p:nvSpPr>
        <p:spPr>
          <a:xfrm>
            <a:off x="721267" y="3134037"/>
            <a:ext cx="13508678" cy="5632311"/>
          </a:xfrm>
          <a:prstGeom prst="rect">
            <a:avLst/>
          </a:prstGeom>
          <a:noFill/>
        </p:spPr>
        <p:txBody>
          <a:bodyPr wrap="square" rtlCol="0">
            <a:spAutoFit/>
          </a:bodyPr>
          <a:lstStyle/>
          <a:p>
            <a:r>
              <a:rPr lang="en-US" sz="3600" b="0" i="0" dirty="0">
                <a:solidFill>
                  <a:schemeClr val="accent6">
                    <a:lumMod val="50000"/>
                  </a:schemeClr>
                </a:solidFill>
                <a:effectLst/>
                <a:latin typeface="ui-sans-serif"/>
              </a:rPr>
              <a:t>Underwater environments pose challenges for object detection due to light absorption, color distortion, and blurry visuals, affecting marine research on coral reefs and marine animal tracking. Using the USOD10K dataset with preprocessing inspired by "Color Balance and Fusion for Underwater Image Enhancement," we enhanced underwater images by correcting color channels and reducing distortions. This enabled improved detection of marine objects, even in poor lighting and turbid conditions. Our trained model achieved higher accuracy and more visually appealing results compared to existing methods, advancing underwater research and aiding marine exploration and conservation.</a:t>
            </a:r>
            <a:endParaRPr lang="en-IN" sz="3600" dirty="0">
              <a:solidFill>
                <a:schemeClr val="accent6">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958194"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grpSp>
        <p:nvGrpSpPr>
          <p:cNvPr id="3" name="Group 3"/>
          <p:cNvGrpSpPr/>
          <p:nvPr/>
        </p:nvGrpSpPr>
        <p:grpSpPr>
          <a:xfrm>
            <a:off x="1028700" y="1261827"/>
            <a:ext cx="5038071" cy="3559266"/>
            <a:chOff x="0" y="0"/>
            <a:chExt cx="1048738" cy="740906"/>
          </a:xfrm>
        </p:grpSpPr>
        <p:sp>
          <p:nvSpPr>
            <p:cNvPr id="4" name="Freeform 4"/>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5" name="TextBox 5"/>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3801129" y="5370657"/>
            <a:ext cx="5038071" cy="3559266"/>
            <a:chOff x="0" y="0"/>
            <a:chExt cx="1048738" cy="740906"/>
          </a:xfrm>
        </p:grpSpPr>
        <p:sp>
          <p:nvSpPr>
            <p:cNvPr id="7" name="Freeform 7"/>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8" name="TextBox 8"/>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692531" y="1261827"/>
            <a:ext cx="5038071" cy="3559266"/>
            <a:chOff x="0" y="0"/>
            <a:chExt cx="1048738" cy="740906"/>
          </a:xfrm>
        </p:grpSpPr>
        <p:sp>
          <p:nvSpPr>
            <p:cNvPr id="10" name="Freeform 10"/>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11" name="TextBox 11"/>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28700" y="1261827"/>
            <a:ext cx="5038071" cy="668736"/>
            <a:chOff x="0" y="0"/>
            <a:chExt cx="1048738" cy="139206"/>
          </a:xfrm>
        </p:grpSpPr>
        <p:sp>
          <p:nvSpPr>
            <p:cNvPr id="16" name="Freeform 16"/>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17" name="TextBox 17"/>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3801129" y="5370657"/>
            <a:ext cx="5038071" cy="668736"/>
            <a:chOff x="0" y="0"/>
            <a:chExt cx="1048738" cy="139206"/>
          </a:xfrm>
        </p:grpSpPr>
        <p:sp>
          <p:nvSpPr>
            <p:cNvPr id="19" name="Freeform 19"/>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0" name="TextBox 20"/>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6692531" y="1261827"/>
            <a:ext cx="5038071" cy="668736"/>
            <a:chOff x="0" y="0"/>
            <a:chExt cx="1048738" cy="139206"/>
          </a:xfrm>
        </p:grpSpPr>
        <p:sp>
          <p:nvSpPr>
            <p:cNvPr id="22" name="Freeform 22"/>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3" name="TextBox 23"/>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13311752" y="1820230"/>
            <a:ext cx="3032484" cy="6646539"/>
          </a:xfrm>
          <a:custGeom>
            <a:avLst/>
            <a:gdLst/>
            <a:ahLst/>
            <a:cxnLst/>
            <a:rect l="l" t="t" r="r" b="b"/>
            <a:pathLst>
              <a:path w="3032484" h="6646539">
                <a:moveTo>
                  <a:pt x="0" y="0"/>
                </a:moveTo>
                <a:lnTo>
                  <a:pt x="3032483" y="0"/>
                </a:lnTo>
                <a:lnTo>
                  <a:pt x="3032483" y="6646540"/>
                </a:lnTo>
                <a:lnTo>
                  <a:pt x="0" y="6646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TextBox 28"/>
          <p:cNvSpPr txBox="1"/>
          <p:nvPr/>
        </p:nvSpPr>
        <p:spPr>
          <a:xfrm>
            <a:off x="1028699" y="1452532"/>
            <a:ext cx="5038071" cy="320601"/>
          </a:xfrm>
          <a:prstGeom prst="rect">
            <a:avLst/>
          </a:prstGeom>
        </p:spPr>
        <p:txBody>
          <a:bodyPr wrap="square" lIns="0" tIns="0" rIns="0" bIns="0" rtlCol="0" anchor="t">
            <a:spAutoFit/>
          </a:bodyPr>
          <a:lstStyle/>
          <a:p>
            <a:pPr>
              <a:lnSpc>
                <a:spcPts val="2495"/>
              </a:lnSpc>
            </a:pPr>
            <a:r>
              <a:rPr lang="en-US" sz="2132" dirty="0">
                <a:solidFill>
                  <a:srgbClr val="000000"/>
                </a:solidFill>
                <a:latin typeface="DM Sans"/>
                <a:ea typeface="DM Sans"/>
                <a:cs typeface="DM Sans"/>
                <a:sym typeface="DM Sans"/>
              </a:rPr>
              <a:t>                       </a:t>
            </a:r>
            <a:r>
              <a:rPr lang="en-US" sz="2132" b="1" dirty="0">
                <a:solidFill>
                  <a:schemeClr val="tx2"/>
                </a:solidFill>
                <a:latin typeface="DM Sans"/>
                <a:ea typeface="DM Sans"/>
                <a:cs typeface="DM Sans"/>
                <a:sym typeface="DM Sans"/>
              </a:rPr>
              <a:t>E Measure</a:t>
            </a:r>
          </a:p>
        </p:txBody>
      </p:sp>
      <p:sp>
        <p:nvSpPr>
          <p:cNvPr id="29" name="TextBox 29"/>
          <p:cNvSpPr txBox="1"/>
          <p:nvPr/>
        </p:nvSpPr>
        <p:spPr>
          <a:xfrm>
            <a:off x="6692531" y="1452532"/>
            <a:ext cx="5038071" cy="320601"/>
          </a:xfrm>
          <a:prstGeom prst="rect">
            <a:avLst/>
          </a:prstGeom>
        </p:spPr>
        <p:txBody>
          <a:bodyPr wrap="square" lIns="0" tIns="0" rIns="0" bIns="0" rtlCol="0" anchor="t">
            <a:spAutoFit/>
          </a:bodyPr>
          <a:lstStyle/>
          <a:p>
            <a:pPr algn="ctr">
              <a:lnSpc>
                <a:spcPts val="2495"/>
              </a:lnSpc>
            </a:pPr>
            <a:r>
              <a:rPr lang="en-US" sz="2132" b="1" dirty="0">
                <a:solidFill>
                  <a:schemeClr val="tx2"/>
                </a:solidFill>
                <a:latin typeface="DM Sans"/>
                <a:ea typeface="DM Sans"/>
                <a:cs typeface="DM Sans"/>
                <a:sym typeface="DM Sans"/>
              </a:rPr>
              <a:t>Average Precision</a:t>
            </a:r>
          </a:p>
        </p:txBody>
      </p:sp>
      <p:sp>
        <p:nvSpPr>
          <p:cNvPr id="30" name="TextBox 30"/>
          <p:cNvSpPr txBox="1"/>
          <p:nvPr/>
        </p:nvSpPr>
        <p:spPr>
          <a:xfrm>
            <a:off x="3801130" y="5485147"/>
            <a:ext cx="5038070" cy="320601"/>
          </a:xfrm>
          <a:prstGeom prst="rect">
            <a:avLst/>
          </a:prstGeom>
        </p:spPr>
        <p:txBody>
          <a:bodyPr wrap="square" lIns="0" tIns="0" rIns="0" bIns="0" rtlCol="0" anchor="t">
            <a:spAutoFit/>
          </a:bodyPr>
          <a:lstStyle/>
          <a:p>
            <a:pPr algn="ctr">
              <a:lnSpc>
                <a:spcPts val="2495"/>
              </a:lnSpc>
            </a:pPr>
            <a:r>
              <a:rPr lang="en-US" sz="2132" b="1" dirty="0">
                <a:solidFill>
                  <a:schemeClr val="tx2"/>
                </a:solidFill>
                <a:latin typeface="DM Sans"/>
                <a:ea typeface="DM Sans"/>
                <a:cs typeface="DM Sans"/>
                <a:sym typeface="DM Sans"/>
              </a:rPr>
              <a:t>Area </a:t>
            </a:r>
            <a:r>
              <a:rPr lang="en-US" sz="2132" b="1" u="sng" dirty="0">
                <a:solidFill>
                  <a:schemeClr val="tx2"/>
                </a:solidFill>
                <a:latin typeface="DM Sans"/>
                <a:ea typeface="DM Sans"/>
                <a:cs typeface="DM Sans"/>
                <a:sym typeface="DM Sans"/>
              </a:rPr>
              <a:t>Under Curve</a:t>
            </a:r>
            <a:endParaRPr lang="en-US" sz="2132" b="1" dirty="0">
              <a:solidFill>
                <a:schemeClr val="tx2"/>
              </a:solidFill>
              <a:latin typeface="DM Sans"/>
              <a:ea typeface="DM Sans"/>
              <a:cs typeface="DM Sans"/>
              <a:sym typeface="DM Sans"/>
            </a:endParaRPr>
          </a:p>
        </p:txBody>
      </p:sp>
      <p:sp>
        <p:nvSpPr>
          <p:cNvPr id="32" name="TextBox 32"/>
          <p:cNvSpPr txBox="1"/>
          <p:nvPr/>
        </p:nvSpPr>
        <p:spPr>
          <a:xfrm>
            <a:off x="1345712" y="2381812"/>
            <a:ext cx="4293088" cy="1680845"/>
          </a:xfrm>
          <a:prstGeom prst="rect">
            <a:avLst/>
          </a:prstGeom>
        </p:spPr>
        <p:txBody>
          <a:bodyPr wrap="square" lIns="0" tIns="0" rIns="0" bIns="0" rtlCol="0" anchor="t">
            <a:spAutoFit/>
          </a:bodyPr>
          <a:lstStyle/>
          <a:p>
            <a:pPr algn="ctr">
              <a:lnSpc>
                <a:spcPts val="2160"/>
              </a:lnSpc>
              <a:spcBef>
                <a:spcPct val="0"/>
              </a:spcBef>
            </a:pPr>
            <a:r>
              <a:rPr lang="en-IN" sz="2500" dirty="0">
                <a:solidFill>
                  <a:srgbClr val="C00000"/>
                </a:solidFill>
              </a:rPr>
              <a:t>Lower </a:t>
            </a:r>
            <a:r>
              <a:rPr lang="en-IN" sz="2500" dirty="0" err="1">
                <a:solidFill>
                  <a:srgbClr val="C00000"/>
                </a:solidFill>
              </a:rPr>
              <a:t>Emeasure</a:t>
            </a:r>
            <a:r>
              <a:rPr lang="en-IN" sz="2500" dirty="0">
                <a:solidFill>
                  <a:srgbClr val="C00000"/>
                </a:solidFill>
              </a:rPr>
              <a:t> indicates that</a:t>
            </a:r>
          </a:p>
          <a:p>
            <a:pPr algn="ctr">
              <a:lnSpc>
                <a:spcPts val="2160"/>
              </a:lnSpc>
              <a:spcBef>
                <a:spcPct val="0"/>
              </a:spcBef>
            </a:pPr>
            <a:r>
              <a:rPr lang="en-IN" sz="2500" dirty="0">
                <a:solidFill>
                  <a:srgbClr val="C00000"/>
                </a:solidFill>
              </a:rPr>
              <a:t> New TC-USOD </a:t>
            </a:r>
            <a:r>
              <a:rPr lang="en-US" sz="2500" dirty="0">
                <a:solidFill>
                  <a:srgbClr val="C00000"/>
                </a:solidFill>
              </a:rPr>
              <a:t>has better</a:t>
            </a:r>
          </a:p>
          <a:p>
            <a:pPr algn="ctr">
              <a:lnSpc>
                <a:spcPts val="2160"/>
              </a:lnSpc>
              <a:spcBef>
                <a:spcPct val="0"/>
              </a:spcBef>
            </a:pPr>
            <a:r>
              <a:rPr lang="en-US" sz="2500" dirty="0">
                <a:solidFill>
                  <a:srgbClr val="C00000"/>
                </a:solidFill>
              </a:rPr>
              <a:t> performance in capturing object boundaries when compared to TC-USOD.</a:t>
            </a:r>
          </a:p>
          <a:p>
            <a:pPr marL="0" lvl="0" indent="0" algn="l">
              <a:lnSpc>
                <a:spcPts val="2160"/>
              </a:lnSpc>
              <a:spcBef>
                <a:spcPct val="0"/>
              </a:spcBef>
            </a:pPr>
            <a:r>
              <a:rPr lang="en-US" sz="1600" u="none" spc="96" dirty="0">
                <a:solidFill>
                  <a:srgbClr val="000000"/>
                </a:solidFill>
                <a:latin typeface="DM Sans"/>
                <a:ea typeface="DM Sans"/>
                <a:cs typeface="DM Sans"/>
                <a:sym typeface="DM Sans"/>
              </a:rPr>
              <a:t>.</a:t>
            </a:r>
          </a:p>
        </p:txBody>
      </p:sp>
      <p:sp>
        <p:nvSpPr>
          <p:cNvPr id="33" name="TextBox 33"/>
          <p:cNvSpPr txBox="1"/>
          <p:nvPr/>
        </p:nvSpPr>
        <p:spPr>
          <a:xfrm>
            <a:off x="7062826" y="2381812"/>
            <a:ext cx="4137951" cy="1680845"/>
          </a:xfrm>
          <a:prstGeom prst="rect">
            <a:avLst/>
          </a:prstGeom>
        </p:spPr>
        <p:txBody>
          <a:bodyPr lIns="0" tIns="0" rIns="0" bIns="0" rtlCol="0" anchor="t">
            <a:spAutoFit/>
          </a:bodyPr>
          <a:lstStyle/>
          <a:p>
            <a:pPr algn="ctr">
              <a:lnSpc>
                <a:spcPts val="2160"/>
              </a:lnSpc>
              <a:spcBef>
                <a:spcPct val="0"/>
              </a:spcBef>
            </a:pPr>
            <a:r>
              <a:rPr lang="en-US" sz="2500" dirty="0">
                <a:solidFill>
                  <a:srgbClr val="C00000"/>
                </a:solidFill>
              </a:rPr>
              <a:t>Higher Average precision indicates that New TC-USOD is better at correctly identifying relevant objects across various threshold values.</a:t>
            </a:r>
          </a:p>
          <a:p>
            <a:pPr marL="0" lvl="0" indent="0" algn="ctr">
              <a:lnSpc>
                <a:spcPts val="2160"/>
              </a:lnSpc>
              <a:spcBef>
                <a:spcPct val="0"/>
              </a:spcBef>
            </a:pPr>
            <a:r>
              <a:rPr lang="en-US" sz="1600" u="none" spc="96" dirty="0">
                <a:solidFill>
                  <a:srgbClr val="C00000"/>
                </a:solidFill>
                <a:latin typeface="DM Sans"/>
                <a:ea typeface="DM Sans"/>
                <a:cs typeface="DM Sans"/>
                <a:sym typeface="DM Sans"/>
              </a:rPr>
              <a:t>.</a:t>
            </a:r>
          </a:p>
        </p:txBody>
      </p:sp>
      <p:sp>
        <p:nvSpPr>
          <p:cNvPr id="35" name="TextBox 35"/>
          <p:cNvSpPr txBox="1"/>
          <p:nvPr/>
        </p:nvSpPr>
        <p:spPr>
          <a:xfrm>
            <a:off x="4114800" y="6340376"/>
            <a:ext cx="4572000" cy="2308324"/>
          </a:xfrm>
          <a:prstGeom prst="rect">
            <a:avLst/>
          </a:prstGeom>
        </p:spPr>
        <p:txBody>
          <a:bodyPr wrap="square" lIns="0" tIns="0" rIns="0" bIns="0" rtlCol="0" anchor="t">
            <a:spAutoFit/>
          </a:bodyPr>
          <a:lstStyle/>
          <a:p>
            <a:pPr algn="ctr"/>
            <a:r>
              <a:rPr lang="en-US" sz="2500" dirty="0">
                <a:solidFill>
                  <a:srgbClr val="C00000"/>
                </a:solidFill>
              </a:rPr>
              <a:t>Higher Area Under Curve indicates that new TC-USOD is better at ranking positive than negatives when compared to TC-USOD. So, new TC-USOD has potential to work at different operating points.</a:t>
            </a:r>
            <a:endParaRPr lang="en-IN" sz="2500" dirty="0">
              <a:solidFill>
                <a:srgbClr val="C00000"/>
              </a:solidFill>
            </a:endParaRPr>
          </a:p>
        </p:txBody>
      </p:sp>
      <p:sp>
        <p:nvSpPr>
          <p:cNvPr id="36" name="Freeform 36"/>
          <p:cNvSpPr/>
          <p:nvPr/>
        </p:nvSpPr>
        <p:spPr>
          <a:xfrm rot="-10800000">
            <a:off x="14827993" y="-1392447"/>
            <a:ext cx="4017146" cy="3158481"/>
          </a:xfrm>
          <a:custGeom>
            <a:avLst/>
            <a:gdLst/>
            <a:ahLst/>
            <a:cxnLst/>
            <a:rect l="l" t="t" r="r" b="b"/>
            <a:pathLst>
              <a:path w="4017146" h="3158481">
                <a:moveTo>
                  <a:pt x="0" y="0"/>
                </a:moveTo>
                <a:lnTo>
                  <a:pt x="4017147" y="0"/>
                </a:lnTo>
                <a:lnTo>
                  <a:pt x="4017147" y="3158481"/>
                </a:lnTo>
                <a:lnTo>
                  <a:pt x="0" y="3158481"/>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38" name="Freeform 38"/>
          <p:cNvSpPr/>
          <p:nvPr/>
        </p:nvSpPr>
        <p:spPr>
          <a:xfrm>
            <a:off x="8285780"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39" name="Freeform 39"/>
          <p:cNvSpPr/>
          <p:nvPr/>
        </p:nvSpPr>
        <p:spPr>
          <a:xfrm rot="-5400000">
            <a:off x="12134412" y="9245030"/>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40" name="Freeform 40"/>
          <p:cNvSpPr/>
          <p:nvPr/>
        </p:nvSpPr>
        <p:spPr>
          <a:xfrm>
            <a:off x="-1558320"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41" name="Freeform 41"/>
          <p:cNvSpPr/>
          <p:nvPr/>
        </p:nvSpPr>
        <p:spPr>
          <a:xfrm>
            <a:off x="17259300" y="7433853"/>
            <a:ext cx="1794966" cy="1932669"/>
          </a:xfrm>
          <a:custGeom>
            <a:avLst/>
            <a:gdLst/>
            <a:ahLst/>
            <a:cxnLst/>
            <a:rect l="l" t="t" r="r" b="b"/>
            <a:pathLst>
              <a:path w="1794966" h="1932669">
                <a:moveTo>
                  <a:pt x="0" y="0"/>
                </a:moveTo>
                <a:lnTo>
                  <a:pt x="1794966" y="0"/>
                </a:lnTo>
                <a:lnTo>
                  <a:pt x="1794966" y="1932669"/>
                </a:lnTo>
                <a:lnTo>
                  <a:pt x="0" y="193266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42" name="Freeform 42"/>
          <p:cNvSpPr/>
          <p:nvPr/>
        </p:nvSpPr>
        <p:spPr>
          <a:xfrm>
            <a:off x="-744232" y="460501"/>
            <a:ext cx="1488463" cy="1602652"/>
          </a:xfrm>
          <a:custGeom>
            <a:avLst/>
            <a:gdLst/>
            <a:ahLst/>
            <a:cxnLst/>
            <a:rect l="l" t="t" r="r" b="b"/>
            <a:pathLst>
              <a:path w="1488463" h="1602652">
                <a:moveTo>
                  <a:pt x="0" y="0"/>
                </a:moveTo>
                <a:lnTo>
                  <a:pt x="1488464" y="0"/>
                </a:lnTo>
                <a:lnTo>
                  <a:pt x="1488464" y="1602652"/>
                </a:lnTo>
                <a:lnTo>
                  <a:pt x="0" y="160265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2" name="TextBox 11">
            <a:extLst>
              <a:ext uri="{FF2B5EF4-FFF2-40B4-BE49-F238E27FC236}">
                <a16:creationId xmlns:a16="http://schemas.microsoft.com/office/drawing/2014/main" id="{BC5F41D5-EB60-DD3C-C5EE-6EBB96415D64}"/>
              </a:ext>
            </a:extLst>
          </p:cNvPr>
          <p:cNvSpPr txBox="1"/>
          <p:nvPr/>
        </p:nvSpPr>
        <p:spPr>
          <a:xfrm>
            <a:off x="3525195" y="186793"/>
            <a:ext cx="6408614" cy="923330"/>
          </a:xfrm>
          <a:prstGeom prst="rect">
            <a:avLst/>
          </a:prstGeom>
          <a:noFill/>
        </p:spPr>
        <p:txBody>
          <a:bodyPr wrap="none" rtlCol="0">
            <a:spAutoFit/>
          </a:bodyPr>
          <a:lstStyle/>
          <a:p>
            <a:r>
              <a:rPr lang="en-US" sz="5400" b="1" dirty="0">
                <a:solidFill>
                  <a:schemeClr val="tx2">
                    <a:lumMod val="75000"/>
                  </a:schemeClr>
                </a:solidFill>
              </a:rPr>
              <a:t>Discussion On Results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D8365576-2313-CF7B-7CD2-43B750D44AF5}"/>
              </a:ext>
            </a:extLst>
          </p:cNvPr>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txBody>
          <a:bodyPr/>
          <a:lstStyle/>
          <a:p>
            <a:endParaRPr lang="en-IN" dirty="0"/>
          </a:p>
        </p:txBody>
      </p:sp>
      <p:pic>
        <p:nvPicPr>
          <p:cNvPr id="8" name="Picture 7">
            <a:extLst>
              <a:ext uri="{FF2B5EF4-FFF2-40B4-BE49-F238E27FC236}">
                <a16:creationId xmlns:a16="http://schemas.microsoft.com/office/drawing/2014/main" id="{B489252E-8522-0AD6-40AA-FF1D47E094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3650" y="606996"/>
            <a:ext cx="3528392" cy="8424936"/>
          </a:xfrm>
          <a:prstGeom prst="rect">
            <a:avLst/>
          </a:prstGeom>
        </p:spPr>
      </p:pic>
      <p:sp>
        <p:nvSpPr>
          <p:cNvPr id="9" name="TextBox 8">
            <a:extLst>
              <a:ext uri="{FF2B5EF4-FFF2-40B4-BE49-F238E27FC236}">
                <a16:creationId xmlns:a16="http://schemas.microsoft.com/office/drawing/2014/main" id="{B251B440-2BC0-BF56-ED14-EE6667076DA2}"/>
              </a:ext>
            </a:extLst>
          </p:cNvPr>
          <p:cNvSpPr txBox="1"/>
          <p:nvPr/>
        </p:nvSpPr>
        <p:spPr>
          <a:xfrm>
            <a:off x="9288016" y="1255068"/>
            <a:ext cx="4776457" cy="477054"/>
          </a:xfrm>
          <a:prstGeom prst="rect">
            <a:avLst/>
          </a:prstGeom>
          <a:noFill/>
        </p:spPr>
        <p:txBody>
          <a:bodyPr wrap="square" rtlCol="0">
            <a:spAutoFit/>
          </a:bodyPr>
          <a:lstStyle/>
          <a:p>
            <a:r>
              <a:rPr lang="en-IN" sz="2500" dirty="0"/>
              <a:t>Output from New TC-USOD Model</a:t>
            </a:r>
          </a:p>
        </p:txBody>
      </p:sp>
      <p:sp>
        <p:nvSpPr>
          <p:cNvPr id="14" name="TextBox 13">
            <a:extLst>
              <a:ext uri="{FF2B5EF4-FFF2-40B4-BE49-F238E27FC236}">
                <a16:creationId xmlns:a16="http://schemas.microsoft.com/office/drawing/2014/main" id="{D77DE15F-24EE-B904-0D5A-4ABD19393129}"/>
              </a:ext>
            </a:extLst>
          </p:cNvPr>
          <p:cNvSpPr txBox="1"/>
          <p:nvPr/>
        </p:nvSpPr>
        <p:spPr>
          <a:xfrm>
            <a:off x="9219979" y="3415308"/>
            <a:ext cx="9144000" cy="477054"/>
          </a:xfrm>
          <a:prstGeom prst="rect">
            <a:avLst/>
          </a:prstGeom>
          <a:noFill/>
        </p:spPr>
        <p:txBody>
          <a:bodyPr wrap="square">
            <a:spAutoFit/>
          </a:bodyPr>
          <a:lstStyle/>
          <a:p>
            <a:r>
              <a:rPr lang="en-IN" sz="2500" dirty="0"/>
              <a:t> Output from TC-USOD Model</a:t>
            </a:r>
          </a:p>
        </p:txBody>
      </p:sp>
      <p:sp>
        <p:nvSpPr>
          <p:cNvPr id="15" name="TextBox 14">
            <a:extLst>
              <a:ext uri="{FF2B5EF4-FFF2-40B4-BE49-F238E27FC236}">
                <a16:creationId xmlns:a16="http://schemas.microsoft.com/office/drawing/2014/main" id="{8826E6D3-BECE-7F52-6B06-FB55F844B52B}"/>
              </a:ext>
            </a:extLst>
          </p:cNvPr>
          <p:cNvSpPr txBox="1"/>
          <p:nvPr/>
        </p:nvSpPr>
        <p:spPr>
          <a:xfrm>
            <a:off x="9295960" y="5647556"/>
            <a:ext cx="5795081" cy="477054"/>
          </a:xfrm>
          <a:prstGeom prst="rect">
            <a:avLst/>
          </a:prstGeom>
          <a:noFill/>
        </p:spPr>
        <p:txBody>
          <a:bodyPr wrap="square" rtlCol="0">
            <a:spAutoFit/>
          </a:bodyPr>
          <a:lstStyle/>
          <a:p>
            <a:r>
              <a:rPr lang="en-IN" sz="2500" dirty="0"/>
              <a:t>Image from USOD-10K dataset</a:t>
            </a:r>
          </a:p>
        </p:txBody>
      </p:sp>
      <p:sp>
        <p:nvSpPr>
          <p:cNvPr id="17" name="TextBox 16">
            <a:extLst>
              <a:ext uri="{FF2B5EF4-FFF2-40B4-BE49-F238E27FC236}">
                <a16:creationId xmlns:a16="http://schemas.microsoft.com/office/drawing/2014/main" id="{EC8C5A21-7D89-A259-9B8C-34C14CCCE022}"/>
              </a:ext>
            </a:extLst>
          </p:cNvPr>
          <p:cNvSpPr txBox="1"/>
          <p:nvPr/>
        </p:nvSpPr>
        <p:spPr>
          <a:xfrm>
            <a:off x="9288016" y="7879804"/>
            <a:ext cx="5518568" cy="477054"/>
          </a:xfrm>
          <a:prstGeom prst="rect">
            <a:avLst/>
          </a:prstGeom>
          <a:noFill/>
        </p:spPr>
        <p:txBody>
          <a:bodyPr wrap="square" rtlCol="0">
            <a:spAutoFit/>
          </a:bodyPr>
          <a:lstStyle/>
          <a:p>
            <a:r>
              <a:rPr lang="en-IN" sz="2500" dirty="0"/>
              <a:t>Image from the pre-processed dataset</a:t>
            </a:r>
          </a:p>
        </p:txBody>
      </p:sp>
      <p:pic>
        <p:nvPicPr>
          <p:cNvPr id="19" name="Picture 18">
            <a:extLst>
              <a:ext uri="{FF2B5EF4-FFF2-40B4-BE49-F238E27FC236}">
                <a16:creationId xmlns:a16="http://schemas.microsoft.com/office/drawing/2014/main" id="{1BBA6BCB-4F0B-7EB4-ED98-C9F94F97E1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1192" y="534988"/>
            <a:ext cx="3364521" cy="8568952"/>
          </a:xfrm>
          <a:prstGeom prst="rect">
            <a:avLst/>
          </a:prstGeom>
        </p:spPr>
      </p:pic>
    </p:spTree>
    <p:extLst>
      <p:ext uri="{BB962C8B-B14F-4D97-AF65-F5344CB8AC3E}">
        <p14:creationId xmlns:p14="http://schemas.microsoft.com/office/powerpoint/2010/main" val="1121639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1695068" y="998324"/>
            <a:ext cx="5587239" cy="2662922"/>
            <a:chOff x="0" y="0"/>
            <a:chExt cx="2065940" cy="984643"/>
          </a:xfrm>
        </p:grpSpPr>
        <p:sp>
          <p:nvSpPr>
            <p:cNvPr id="4" name="Freeform 4"/>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pPr algn="ctr"/>
              <a:r>
                <a:rPr lang="en-US" sz="2500" b="1" dirty="0">
                  <a:solidFill>
                    <a:schemeClr val="accent2"/>
                  </a:solidFill>
                </a:rPr>
                <a:t>Mutual transfer between SOD and USOD methods</a:t>
              </a:r>
            </a:p>
            <a:p>
              <a:pPr algn="ctr"/>
              <a:r>
                <a:rPr lang="en-US" dirty="0"/>
                <a:t>It is labor-costs and time-consuming to retrain models related to SOD and USOD. Thus we need to consider techniques through which we can transform the knowledge in between different SOD and USOD models.</a:t>
              </a:r>
              <a:endParaRPr lang="en-IN" dirty="0">
                <a:solidFill>
                  <a:schemeClr val="accent2"/>
                </a:solidFill>
              </a:endParaRPr>
            </a:p>
          </p:txBody>
        </p:sp>
        <p:sp>
          <p:nvSpPr>
            <p:cNvPr id="5" name="TextBox 5"/>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11672061" y="6609945"/>
            <a:ext cx="5587239" cy="2662922"/>
            <a:chOff x="0" y="0"/>
            <a:chExt cx="2065940" cy="984643"/>
          </a:xfrm>
        </p:grpSpPr>
        <p:sp>
          <p:nvSpPr>
            <p:cNvPr id="10" name="Freeform 10"/>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pPr algn="ctr"/>
              <a:r>
                <a:rPr lang="en-IN" sz="2500" b="1" dirty="0">
                  <a:solidFill>
                    <a:schemeClr val="accent2"/>
                  </a:solidFill>
                </a:rPr>
                <a:t>Real-time USOD Inference</a:t>
              </a:r>
            </a:p>
            <a:p>
              <a:pPr algn="ctr"/>
              <a:endParaRPr lang="en-IN" sz="2500" dirty="0">
                <a:solidFill>
                  <a:schemeClr val="accent2"/>
                </a:solidFill>
              </a:endParaRPr>
            </a:p>
            <a:p>
              <a:pPr algn="ctr"/>
              <a:r>
                <a:rPr lang="en-US" dirty="0"/>
                <a:t>existing deep learning-based USOD methods cannot perform real time interference since they relay on high amount of </a:t>
              </a:r>
              <a:r>
                <a:rPr lang="en-US" dirty="0" err="1"/>
                <a:t>computations.So</a:t>
              </a:r>
              <a:r>
                <a:rPr lang="en-US" dirty="0"/>
                <a:t> it is difficult in case of robots moving under water to be </a:t>
              </a:r>
              <a:r>
                <a:rPr lang="en-US" dirty="0" err="1"/>
                <a:t>autonomous.We</a:t>
              </a:r>
              <a:r>
                <a:rPr lang="en-US" dirty="0"/>
                <a:t> can work and try to improve this.</a:t>
              </a:r>
              <a:endParaRPr lang="en-IN" dirty="0">
                <a:solidFill>
                  <a:schemeClr val="accent2"/>
                </a:solidFill>
              </a:endParaRPr>
            </a:p>
          </p:txBody>
        </p:sp>
        <p:sp>
          <p:nvSpPr>
            <p:cNvPr id="11" name="TextBox 11"/>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2" name="Group 12"/>
          <p:cNvGrpSpPr/>
          <p:nvPr/>
        </p:nvGrpSpPr>
        <p:grpSpPr>
          <a:xfrm>
            <a:off x="1028700" y="1028700"/>
            <a:ext cx="5587239" cy="2662922"/>
            <a:chOff x="0" y="0"/>
            <a:chExt cx="2065940" cy="984643"/>
          </a:xfrm>
        </p:grpSpPr>
        <p:sp>
          <p:nvSpPr>
            <p:cNvPr id="13" name="Freeform 13"/>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pPr algn="ctr"/>
              <a:r>
                <a:rPr lang="en-IN" sz="2500" b="1" dirty="0">
                  <a:solidFill>
                    <a:schemeClr val="accent2"/>
                  </a:solidFill>
                </a:rPr>
                <a:t>Depth Map Estimation</a:t>
              </a:r>
            </a:p>
            <a:p>
              <a:pPr algn="ctr"/>
              <a:endParaRPr lang="en-IN" dirty="0">
                <a:solidFill>
                  <a:schemeClr val="accent2"/>
                </a:solidFill>
              </a:endParaRPr>
            </a:p>
            <a:p>
              <a:pPr algn="ctr"/>
              <a:r>
                <a:rPr lang="en-US" dirty="0"/>
                <a:t>depth information can be re graded as complementary guidance to address the overlapping and viewpoint issues in SOD. it is impractical to obtain depth information of the observed underwater scene by using sensors that commonly used in the terrestrial field.</a:t>
              </a:r>
              <a:endParaRPr lang="en-IN" dirty="0"/>
            </a:p>
          </p:txBody>
        </p:sp>
        <p:sp>
          <p:nvSpPr>
            <p:cNvPr id="14" name="TextBox 14"/>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5" name="Group 15"/>
          <p:cNvGrpSpPr/>
          <p:nvPr/>
        </p:nvGrpSpPr>
        <p:grpSpPr>
          <a:xfrm>
            <a:off x="1028700" y="6595378"/>
            <a:ext cx="5587239" cy="2662922"/>
            <a:chOff x="0" y="0"/>
            <a:chExt cx="2065940" cy="984643"/>
          </a:xfrm>
        </p:grpSpPr>
        <p:sp>
          <p:nvSpPr>
            <p:cNvPr id="16" name="Freeform 16"/>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17" name="TextBox 17"/>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1" name="Freeform 21"/>
          <p:cNvSpPr/>
          <p:nvPr/>
        </p:nvSpPr>
        <p:spPr>
          <a:xfrm rot="-7900054">
            <a:off x="7348622" y="2133028"/>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rot="-2700000">
            <a:off x="10017119" y="214449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rot="3209977">
            <a:off x="9982257" y="768958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4"/>
          <p:cNvSpPr/>
          <p:nvPr/>
        </p:nvSpPr>
        <p:spPr>
          <a:xfrm rot="7866361">
            <a:off x="7243302" y="766545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TextBox 31"/>
          <p:cNvSpPr txBox="1"/>
          <p:nvPr/>
        </p:nvSpPr>
        <p:spPr>
          <a:xfrm>
            <a:off x="12677768" y="1622656"/>
            <a:ext cx="2816627" cy="230319"/>
          </a:xfrm>
          <a:prstGeom prst="rect">
            <a:avLst/>
          </a:prstGeom>
        </p:spPr>
        <p:txBody>
          <a:bodyPr lIns="0" tIns="0" rIns="0" bIns="0" rtlCol="0" anchor="t">
            <a:spAutoFit/>
          </a:bodyPr>
          <a:lstStyle/>
          <a:p>
            <a:pPr marL="0" lvl="0" indent="0" algn="l">
              <a:lnSpc>
                <a:spcPts val="1936"/>
              </a:lnSpc>
              <a:spcBef>
                <a:spcPct val="0"/>
              </a:spcBef>
            </a:pPr>
            <a:r>
              <a:rPr lang="en-US" sz="1299" u="none" strike="noStrike" dirty="0">
                <a:solidFill>
                  <a:srgbClr val="000000"/>
                </a:solidFill>
                <a:latin typeface="DM Sans"/>
                <a:ea typeface="DM Sans"/>
                <a:cs typeface="DM Sans"/>
                <a:sym typeface="DM Sans"/>
              </a:rPr>
              <a:t>,.</a:t>
            </a:r>
          </a:p>
        </p:txBody>
      </p:sp>
      <p:sp>
        <p:nvSpPr>
          <p:cNvPr id="32" name="TextBox 32"/>
          <p:cNvSpPr txBox="1"/>
          <p:nvPr/>
        </p:nvSpPr>
        <p:spPr>
          <a:xfrm>
            <a:off x="14101836" y="4295902"/>
            <a:ext cx="2816627" cy="230319"/>
          </a:xfrm>
          <a:prstGeom prst="rect">
            <a:avLst/>
          </a:prstGeom>
        </p:spPr>
        <p:txBody>
          <a:bodyPr lIns="0" tIns="0" rIns="0" bIns="0" rtlCol="0" anchor="t">
            <a:spAutoFit/>
          </a:bodyPr>
          <a:lstStyle/>
          <a:p>
            <a:pPr marL="0" lvl="0" indent="0" algn="l">
              <a:lnSpc>
                <a:spcPts val="1936"/>
              </a:lnSpc>
              <a:spcBef>
                <a:spcPct val="0"/>
              </a:spcBef>
            </a:pPr>
            <a:r>
              <a:rPr lang="en-US" sz="1299" u="none" strike="noStrike" dirty="0">
                <a:solidFill>
                  <a:srgbClr val="000000"/>
                </a:solidFill>
                <a:latin typeface="DM Sans"/>
                <a:ea typeface="DM Sans"/>
                <a:cs typeface="DM Sans"/>
                <a:sym typeface="DM Sans"/>
              </a:rPr>
              <a:t>.</a:t>
            </a:r>
          </a:p>
        </p:txBody>
      </p:sp>
      <p:sp>
        <p:nvSpPr>
          <p:cNvPr id="35" name="TextBox 35"/>
          <p:cNvSpPr txBox="1"/>
          <p:nvPr/>
        </p:nvSpPr>
        <p:spPr>
          <a:xfrm>
            <a:off x="1206093" y="6896100"/>
            <a:ext cx="5069010" cy="1709507"/>
          </a:xfrm>
          <a:prstGeom prst="rect">
            <a:avLst/>
          </a:prstGeom>
        </p:spPr>
        <p:txBody>
          <a:bodyPr wrap="square" lIns="0" tIns="0" rIns="0" bIns="0" rtlCol="0" anchor="t">
            <a:spAutoFit/>
          </a:bodyPr>
          <a:lstStyle/>
          <a:p>
            <a:pPr marL="0" lvl="0" indent="0" algn="ctr">
              <a:lnSpc>
                <a:spcPts val="1936"/>
              </a:lnSpc>
            </a:pPr>
            <a:r>
              <a:rPr lang="en-IN" sz="2500" b="1" dirty="0">
                <a:solidFill>
                  <a:schemeClr val="accent2"/>
                </a:solidFill>
              </a:rPr>
              <a:t>Weakly/Self/Un-Supervised Learning</a:t>
            </a:r>
          </a:p>
          <a:p>
            <a:pPr marL="0" lvl="0" indent="0" algn="ctr">
              <a:lnSpc>
                <a:spcPts val="1936"/>
              </a:lnSpc>
            </a:pPr>
            <a:endParaRPr lang="en-IN" sz="2500" u="none" strike="noStrike" dirty="0">
              <a:solidFill>
                <a:schemeClr val="accent2"/>
              </a:solidFill>
              <a:latin typeface="DM Sans"/>
              <a:ea typeface="DM Sans"/>
              <a:cs typeface="DM Sans"/>
              <a:sym typeface="DM Sans"/>
            </a:endParaRPr>
          </a:p>
          <a:p>
            <a:pPr marL="0" lvl="0" indent="0" algn="ctr">
              <a:lnSpc>
                <a:spcPts val="1936"/>
              </a:lnSpc>
            </a:pPr>
            <a:r>
              <a:rPr lang="en-US" dirty="0"/>
              <a:t>SOD methods relies on the availability of large-scale pixel-wise annotated </a:t>
            </a:r>
            <a:r>
              <a:rPr lang="en-US" dirty="0" err="1"/>
              <a:t>datasets</a:t>
            </a:r>
            <a:r>
              <a:rPr lang="en-US" dirty="0" err="1">
                <a:latin typeface="DM Sans"/>
                <a:sym typeface="DM Sans"/>
              </a:rPr>
              <a:t>.</a:t>
            </a:r>
            <a:r>
              <a:rPr lang="en-US" dirty="0" err="1"/>
              <a:t>making</a:t>
            </a:r>
            <a:r>
              <a:rPr lang="en-US" dirty="0"/>
              <a:t> pixel wise annotations for training datasets is labor-intensive and time-consuming. This problem can be solved by using Weakly/Un-Supervised Learning.</a:t>
            </a:r>
            <a:endParaRPr lang="en-US" u="none" strike="noStrike" dirty="0">
              <a:solidFill>
                <a:schemeClr val="accent2"/>
              </a:solidFill>
              <a:latin typeface="DM Sans"/>
              <a:ea typeface="DM Sans"/>
              <a:cs typeface="DM Sans"/>
              <a:sym typeface="DM Sans"/>
            </a:endParaRPr>
          </a:p>
        </p:txBody>
      </p:sp>
      <p:sp>
        <p:nvSpPr>
          <p:cNvPr id="37" name="TextBox 37"/>
          <p:cNvSpPr txBox="1"/>
          <p:nvPr/>
        </p:nvSpPr>
        <p:spPr>
          <a:xfrm>
            <a:off x="6995244" y="3895276"/>
            <a:ext cx="4297511" cy="2043573"/>
          </a:xfrm>
          <a:prstGeom prst="rect">
            <a:avLst/>
          </a:prstGeom>
        </p:spPr>
        <p:txBody>
          <a:bodyPr lIns="0" tIns="0" rIns="0" bIns="0" rtlCol="0" anchor="t">
            <a:spAutoFit/>
          </a:bodyPr>
          <a:lstStyle/>
          <a:p>
            <a:pPr marL="0" lvl="1" indent="0" algn="ctr">
              <a:lnSpc>
                <a:spcPts val="7760"/>
              </a:lnSpc>
              <a:spcBef>
                <a:spcPct val="0"/>
              </a:spcBef>
            </a:pPr>
            <a:r>
              <a:rPr lang="en-US" sz="8000" b="1" dirty="0">
                <a:solidFill>
                  <a:srgbClr val="000000"/>
                </a:solidFill>
                <a:latin typeface="DM Sans Bold"/>
                <a:ea typeface="DM Sans Bold"/>
                <a:cs typeface="DM Sans Bold"/>
                <a:sym typeface="DM Sans Bold"/>
              </a:rPr>
              <a:t>Future</a:t>
            </a:r>
          </a:p>
          <a:p>
            <a:pPr marL="0" lvl="1" indent="0" algn="ctr">
              <a:lnSpc>
                <a:spcPts val="7760"/>
              </a:lnSpc>
              <a:spcBef>
                <a:spcPct val="0"/>
              </a:spcBef>
            </a:pPr>
            <a:r>
              <a:rPr lang="en-US" sz="8000" b="1" dirty="0">
                <a:solidFill>
                  <a:srgbClr val="000000"/>
                </a:solidFill>
                <a:latin typeface="DM Sans Bold"/>
                <a:ea typeface="DM Sans Bold"/>
                <a:cs typeface="DM Sans Bold"/>
                <a:sym typeface="DM Sans Bold"/>
              </a:rPr>
              <a:t>Scope</a:t>
            </a:r>
          </a:p>
        </p:txBody>
      </p:sp>
      <p:sp>
        <p:nvSpPr>
          <p:cNvPr id="38" name="TextBox 38"/>
          <p:cNvSpPr txBox="1"/>
          <p:nvPr/>
        </p:nvSpPr>
        <p:spPr>
          <a:xfrm>
            <a:off x="7362365" y="6150211"/>
            <a:ext cx="3563270" cy="406146"/>
          </a:xfrm>
          <a:prstGeom prst="rect">
            <a:avLst/>
          </a:prstGeom>
        </p:spPr>
        <p:txBody>
          <a:bodyPr lIns="0" tIns="0" rIns="0" bIns="0" rtlCol="0" anchor="t">
            <a:spAutoFit/>
          </a:bodyPr>
          <a:lstStyle/>
          <a:p>
            <a:pPr algn="ctr">
              <a:lnSpc>
                <a:spcPts val="3132"/>
              </a:lnSpc>
            </a:pPr>
            <a:r>
              <a:rPr lang="en-US" sz="2900" dirty="0">
                <a:solidFill>
                  <a:srgbClr val="000000"/>
                </a:solidFill>
                <a:latin typeface="DM Sans"/>
                <a:ea typeface="DM Sans"/>
                <a:cs typeface="DM Sans"/>
                <a:sym typeface="DM Sans"/>
              </a:rPr>
              <a:t>Exploring USOD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82E5C73E-6CD6-F3DC-DC93-257EF8C9EAEC}"/>
              </a:ext>
            </a:extLst>
          </p:cNvPr>
          <p:cNvSpPr/>
          <p:nvPr/>
        </p:nvSpPr>
        <p:spPr>
          <a:xfrm rot="-5400000">
            <a:off x="4069021"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pPr lvl="1"/>
            <a:endParaRPr lang="en-US" b="1" dirty="0">
              <a:solidFill>
                <a:srgbClr val="000000"/>
              </a:solidFill>
              <a:latin typeface="DM Sans Bold"/>
              <a:ea typeface="DM Sans Bold"/>
              <a:cs typeface="DM Sans Bold"/>
              <a:sym typeface="DM Sans Bold"/>
            </a:endParaRPr>
          </a:p>
          <a:p>
            <a:endParaRPr lang="en-IN" dirty="0"/>
          </a:p>
        </p:txBody>
      </p:sp>
      <p:sp>
        <p:nvSpPr>
          <p:cNvPr id="4" name="TextBox 3">
            <a:extLst>
              <a:ext uri="{FF2B5EF4-FFF2-40B4-BE49-F238E27FC236}">
                <a16:creationId xmlns:a16="http://schemas.microsoft.com/office/drawing/2014/main" id="{D4148222-32A9-5A9A-EA46-2B1526AD144E}"/>
              </a:ext>
            </a:extLst>
          </p:cNvPr>
          <p:cNvSpPr txBox="1"/>
          <p:nvPr/>
        </p:nvSpPr>
        <p:spPr>
          <a:xfrm>
            <a:off x="68520" y="246956"/>
            <a:ext cx="18288000" cy="1323439"/>
          </a:xfrm>
          <a:prstGeom prst="rect">
            <a:avLst/>
          </a:prstGeom>
          <a:noFill/>
        </p:spPr>
        <p:txBody>
          <a:bodyPr wrap="square" rtlCol="0">
            <a:spAutoFit/>
          </a:bodyPr>
          <a:lstStyle/>
          <a:p>
            <a:pPr algn="ctr"/>
            <a:r>
              <a:rPr lang="en-IN" sz="8000" b="1" u="sng" dirty="0">
                <a:solidFill>
                  <a:schemeClr val="tx2"/>
                </a:solidFill>
              </a:rPr>
              <a:t>CONCLUSIONS</a:t>
            </a:r>
          </a:p>
        </p:txBody>
      </p:sp>
      <p:sp>
        <p:nvSpPr>
          <p:cNvPr id="5" name="TextBox 4">
            <a:extLst>
              <a:ext uri="{FF2B5EF4-FFF2-40B4-BE49-F238E27FC236}">
                <a16:creationId xmlns:a16="http://schemas.microsoft.com/office/drawing/2014/main" id="{ACB1B4A7-367C-00FD-D57E-F7284FB3FD0E}"/>
              </a:ext>
            </a:extLst>
          </p:cNvPr>
          <p:cNvSpPr txBox="1"/>
          <p:nvPr/>
        </p:nvSpPr>
        <p:spPr>
          <a:xfrm>
            <a:off x="1583160" y="2551212"/>
            <a:ext cx="15697744" cy="6247864"/>
          </a:xfrm>
          <a:prstGeom prst="rect">
            <a:avLst/>
          </a:prstGeom>
          <a:noFill/>
        </p:spPr>
        <p:txBody>
          <a:bodyPr wrap="square" rtlCol="0">
            <a:spAutoFit/>
          </a:bodyPr>
          <a:lstStyle/>
          <a:p>
            <a:pPr marL="457200" indent="-457200">
              <a:buFont typeface="Arial" panose="020B0604020202020204" pitchFamily="34" charset="0"/>
              <a:buChar char="•"/>
            </a:pPr>
            <a:r>
              <a:rPr lang="en-IN" sz="4000" dirty="0">
                <a:solidFill>
                  <a:schemeClr val="accent2"/>
                </a:solidFill>
              </a:rPr>
              <a:t>TC-USOD, a hybrid model using a transformer encoder and convolutional decoder, introduces the DAM module, multi-task learning, and feature fusion to generate accurate saliency maps. </a:t>
            </a:r>
          </a:p>
          <a:p>
            <a:pPr marL="457200" indent="-457200">
              <a:buFont typeface="Arial" panose="020B0604020202020204" pitchFamily="34" charset="0"/>
              <a:buChar char="•"/>
            </a:pPr>
            <a:r>
              <a:rPr lang="en-IN" sz="4000" dirty="0">
                <a:solidFill>
                  <a:schemeClr val="accent2"/>
                </a:solidFill>
              </a:rPr>
              <a:t>The enhanced New TC-USOD model shows improvements in Average Precision (AP) and Area Under Curve (AUC), excelling in distinguishing salient regions despite a marginally lower E-measure. </a:t>
            </a:r>
          </a:p>
          <a:p>
            <a:pPr marL="457200" indent="-457200">
              <a:buFont typeface="Arial" panose="020B0604020202020204" pitchFamily="34" charset="0"/>
              <a:buChar char="•"/>
            </a:pPr>
            <a:r>
              <a:rPr lang="en-IN" sz="4000" dirty="0">
                <a:solidFill>
                  <a:schemeClr val="accent2"/>
                </a:solidFill>
              </a:rPr>
              <a:t>Advanced physics techniques can further enhance underwater images by reducing scattering and absorption, fostering interdisciplinary research and propelling underwater salient object detection (USOD) advancements.</a:t>
            </a:r>
          </a:p>
        </p:txBody>
      </p:sp>
    </p:spTree>
    <p:extLst>
      <p:ext uri="{BB962C8B-B14F-4D97-AF65-F5344CB8AC3E}">
        <p14:creationId xmlns:p14="http://schemas.microsoft.com/office/powerpoint/2010/main" val="1866056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6" name="TextBox 16"/>
          <p:cNvSpPr txBox="1"/>
          <p:nvPr/>
        </p:nvSpPr>
        <p:spPr>
          <a:xfrm>
            <a:off x="1794868" y="-259013"/>
            <a:ext cx="15077676" cy="1441357"/>
          </a:xfrm>
          <a:prstGeom prst="rect">
            <a:avLst/>
          </a:prstGeom>
        </p:spPr>
        <p:txBody>
          <a:bodyPr wrap="square" lIns="0" tIns="0" rIns="0" bIns="0" rtlCol="0" anchor="t">
            <a:spAutoFit/>
          </a:bodyPr>
          <a:lstStyle/>
          <a:p>
            <a:pPr algn="ctr">
              <a:lnSpc>
                <a:spcPts val="12699"/>
              </a:lnSpc>
            </a:pPr>
            <a:r>
              <a:rPr lang="en-US" sz="6000" b="1" u="sng" dirty="0">
                <a:solidFill>
                  <a:schemeClr val="tx2"/>
                </a:solidFill>
                <a:latin typeface="DM Sans Bold"/>
                <a:ea typeface="DM Sans Bold"/>
                <a:cs typeface="DM Sans Bold"/>
                <a:sym typeface="DM Sans Bold"/>
              </a:rPr>
              <a:t>CONTRIBUTIONS</a:t>
            </a:r>
          </a:p>
        </p:txBody>
      </p:sp>
      <p:sp>
        <p:nvSpPr>
          <p:cNvPr id="18" name="TextBox 17">
            <a:extLst>
              <a:ext uri="{FF2B5EF4-FFF2-40B4-BE49-F238E27FC236}">
                <a16:creationId xmlns:a16="http://schemas.microsoft.com/office/drawing/2014/main" id="{8C2E0BC0-863D-F9E7-F282-26AA0ED84837}"/>
              </a:ext>
            </a:extLst>
          </p:cNvPr>
          <p:cNvSpPr txBox="1"/>
          <p:nvPr/>
        </p:nvSpPr>
        <p:spPr>
          <a:xfrm>
            <a:off x="1735483" y="1468066"/>
            <a:ext cx="15904076" cy="7848302"/>
          </a:xfrm>
          <a:prstGeom prst="rect">
            <a:avLst/>
          </a:prstGeom>
          <a:noFill/>
        </p:spPr>
        <p:txBody>
          <a:bodyPr wrap="square" rtlCol="0">
            <a:spAutoFit/>
          </a:bodyPr>
          <a:lstStyle/>
          <a:p>
            <a:pPr>
              <a:buFont typeface="+mj-lt"/>
              <a:buAutoNum type="arabicPeriod"/>
            </a:pPr>
            <a:r>
              <a:rPr lang="en-IN" sz="2800" b="1" dirty="0"/>
              <a:t>Lakshman</a:t>
            </a:r>
            <a:r>
              <a:rPr lang="en-IN" sz="2800" dirty="0"/>
              <a:t>:</a:t>
            </a:r>
          </a:p>
          <a:p>
            <a:pPr marL="742950" lvl="1" indent="-285750">
              <a:buFont typeface="+mj-lt"/>
              <a:buAutoNum type="arabicPeriod"/>
            </a:pPr>
            <a:r>
              <a:rPr lang="en-IN" sz="2800" dirty="0"/>
              <a:t>Identified the core challenges in underwater salient object detection (USOD), such as </a:t>
            </a:r>
            <a:r>
              <a:rPr lang="en-IN" sz="2800" b="1" dirty="0"/>
              <a:t>light absorption</a:t>
            </a:r>
            <a:r>
              <a:rPr lang="en-IN" sz="2800" dirty="0"/>
              <a:t>, </a:t>
            </a:r>
            <a:r>
              <a:rPr lang="en-IN" sz="2800" b="1" dirty="0"/>
              <a:t>scattering effects</a:t>
            </a:r>
            <a:r>
              <a:rPr lang="en-IN" sz="2800" dirty="0"/>
              <a:t>, and </a:t>
            </a:r>
            <a:r>
              <a:rPr lang="en-IN" sz="2800" b="1" dirty="0"/>
              <a:t>colour distortion</a:t>
            </a:r>
            <a:r>
              <a:rPr lang="en-IN" sz="2800" dirty="0"/>
              <a:t> in underwater images.</a:t>
            </a:r>
          </a:p>
          <a:p>
            <a:pPr marL="742950" lvl="1" indent="-285750">
              <a:buFont typeface="+mj-lt"/>
              <a:buAutoNum type="arabicPeriod"/>
            </a:pPr>
            <a:r>
              <a:rPr lang="en-IN" sz="2800" dirty="0"/>
              <a:t>Researched and implemented the </a:t>
            </a:r>
            <a:r>
              <a:rPr lang="en-IN" sz="2800" b="1" dirty="0"/>
              <a:t>colour balance and fusion techniques</a:t>
            </a:r>
            <a:r>
              <a:rPr lang="en-IN" sz="2800" dirty="0"/>
              <a:t> for underwater image enhancement.</a:t>
            </a:r>
          </a:p>
          <a:p>
            <a:pPr marL="742950" lvl="1" indent="-285750">
              <a:buFont typeface="+mj-lt"/>
              <a:buAutoNum type="arabicPeriod"/>
            </a:pPr>
            <a:r>
              <a:rPr lang="en-IN" sz="2800" dirty="0"/>
              <a:t>Focused on improving image quality by removing the </a:t>
            </a:r>
            <a:r>
              <a:rPr lang="en-IN" sz="2800" b="1" dirty="0"/>
              <a:t>effects of blue light</a:t>
            </a:r>
            <a:r>
              <a:rPr lang="en-IN" sz="2800" dirty="0"/>
              <a:t> and mitigating underwater scattering effects.</a:t>
            </a:r>
          </a:p>
          <a:p>
            <a:pPr>
              <a:buFont typeface="+mj-lt"/>
              <a:buAutoNum type="arabicPeriod"/>
            </a:pPr>
            <a:r>
              <a:rPr lang="en-IN" sz="2800" b="1" dirty="0" err="1"/>
              <a:t>Praneeth</a:t>
            </a:r>
            <a:r>
              <a:rPr lang="en-IN" sz="2800" dirty="0"/>
              <a:t>:</a:t>
            </a:r>
          </a:p>
          <a:p>
            <a:pPr marL="742950" lvl="1" indent="-285750">
              <a:buFont typeface="+mj-lt"/>
              <a:buAutoNum type="arabicPeriod"/>
            </a:pPr>
            <a:r>
              <a:rPr lang="en-IN" sz="2800" dirty="0"/>
              <a:t>Enhanced the USOD-10K dataset by applying </a:t>
            </a:r>
            <a:r>
              <a:rPr lang="en-IN" sz="2800" b="1" dirty="0"/>
              <a:t>Lakshman's colour balance and fusion techniques</a:t>
            </a:r>
            <a:r>
              <a:rPr lang="en-IN" sz="2800" dirty="0"/>
              <a:t> to underwater images.</a:t>
            </a:r>
          </a:p>
          <a:p>
            <a:pPr marL="742950" lvl="1" indent="-285750">
              <a:buFont typeface="+mj-lt"/>
              <a:buAutoNum type="arabicPeriod"/>
            </a:pPr>
            <a:r>
              <a:rPr lang="en-IN" sz="2800" dirty="0"/>
              <a:t>Trained the </a:t>
            </a:r>
            <a:r>
              <a:rPr lang="en-IN" sz="2800" b="1" dirty="0"/>
              <a:t>base TC-USOD model</a:t>
            </a:r>
            <a:r>
              <a:rPr lang="en-IN" sz="2800" dirty="0"/>
              <a:t> on the enhanced dataset and validated its performance.</a:t>
            </a:r>
          </a:p>
          <a:p>
            <a:pPr marL="742950" lvl="1" indent="-285750">
              <a:buFont typeface="+mj-lt"/>
              <a:buAutoNum type="arabicPeriod"/>
            </a:pPr>
            <a:r>
              <a:rPr lang="en-IN" sz="2800" dirty="0"/>
              <a:t>Conducted comparative analysis between the base TC-USOD and the enhanced TC-USOD models.</a:t>
            </a:r>
          </a:p>
          <a:p>
            <a:pPr marL="742950" lvl="1" indent="-285750">
              <a:buFont typeface="+mj-lt"/>
              <a:buAutoNum type="arabicPeriod"/>
            </a:pPr>
            <a:r>
              <a:rPr lang="en-IN" sz="2800" dirty="0"/>
              <a:t>Highlighted improvements in salient object boundary detection with the enhanced model</a:t>
            </a:r>
          </a:p>
          <a:p>
            <a:pPr>
              <a:buFont typeface="+mj-lt"/>
              <a:buAutoNum type="arabicPeriod"/>
            </a:pPr>
            <a:r>
              <a:rPr lang="en-IN" sz="2800" b="1" dirty="0"/>
              <a:t>Karthik</a:t>
            </a:r>
            <a:r>
              <a:rPr lang="en-IN" sz="2800" dirty="0"/>
              <a:t>:</a:t>
            </a:r>
          </a:p>
          <a:p>
            <a:pPr marL="742950" lvl="1" indent="-285750">
              <a:buFont typeface="+mj-lt"/>
              <a:buAutoNum type="arabicPeriod"/>
            </a:pPr>
            <a:r>
              <a:rPr lang="en-IN" sz="2800" dirty="0"/>
              <a:t>Performed detailed evaluation of the </a:t>
            </a:r>
            <a:r>
              <a:rPr lang="en-IN" sz="2800" b="1" dirty="0"/>
              <a:t>error metrics</a:t>
            </a:r>
            <a:r>
              <a:rPr lang="en-IN" sz="2800" dirty="0"/>
              <a:t>, comparing the performance of both models.</a:t>
            </a:r>
          </a:p>
          <a:p>
            <a:pPr marL="742950" lvl="1" indent="-285750">
              <a:buFont typeface="+mj-lt"/>
              <a:buAutoNum type="arabicPeriod"/>
            </a:pPr>
            <a:r>
              <a:rPr lang="en-IN" sz="2800" dirty="0" err="1"/>
              <a:t>Analyzed</a:t>
            </a:r>
            <a:r>
              <a:rPr lang="en-IN" sz="2800" dirty="0"/>
              <a:t> improvements in key metrics such as </a:t>
            </a:r>
            <a:r>
              <a:rPr lang="en-IN" sz="2800" b="1" dirty="0"/>
              <a:t>E-measure</a:t>
            </a:r>
            <a:r>
              <a:rPr lang="en-IN" sz="2800" dirty="0"/>
              <a:t>, </a:t>
            </a:r>
            <a:r>
              <a:rPr lang="en-IN" sz="2800" b="1" dirty="0"/>
              <a:t>Average Precision (AP)</a:t>
            </a:r>
            <a:r>
              <a:rPr lang="en-IN" sz="2800" dirty="0"/>
              <a:t>, and </a:t>
            </a:r>
            <a:r>
              <a:rPr lang="en-IN" sz="2800" b="1" dirty="0"/>
              <a:t>Area Under the Curve (AUC)</a:t>
            </a:r>
            <a:r>
              <a:rPr lang="en-IN" sz="2800" dirty="0"/>
              <a:t> (referenced in </a:t>
            </a:r>
            <a:r>
              <a:rPr lang="en-IN" sz="2800" b="1" dirty="0"/>
              <a:t>Table above</a:t>
            </a:r>
            <a:r>
              <a:rPr lang="en-IN" sz="2800" dirty="0"/>
              <a:t>).</a:t>
            </a:r>
          </a:p>
          <a:p>
            <a:endParaRPr lang="en-US" sz="2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TextBox 16"/>
          <p:cNvSpPr txBox="1"/>
          <p:nvPr/>
        </p:nvSpPr>
        <p:spPr>
          <a:xfrm>
            <a:off x="3688802" y="4035257"/>
            <a:ext cx="10910396" cy="1756315"/>
          </a:xfrm>
          <a:prstGeom prst="rect">
            <a:avLst/>
          </a:prstGeom>
        </p:spPr>
        <p:txBody>
          <a:bodyPr lIns="0" tIns="0" rIns="0" bIns="0" rtlCol="0" anchor="t">
            <a:spAutoFit/>
          </a:bodyPr>
          <a:lstStyle/>
          <a:p>
            <a:pPr algn="ctr">
              <a:lnSpc>
                <a:spcPts val="12699"/>
              </a:lnSpc>
            </a:pPr>
            <a:r>
              <a:rPr lang="en-US" sz="14597" b="1" dirty="0">
                <a:solidFill>
                  <a:srgbClr val="000000"/>
                </a:solidFill>
                <a:latin typeface="DM Sans Bold"/>
                <a:ea typeface="DM Sans Bold"/>
                <a:cs typeface="DM Sans Bold"/>
                <a:sym typeface="DM Sans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66996-FF45-19EF-BC9E-17786D7909D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9C0946E-8335-7977-C815-D227B07312A8}"/>
              </a:ext>
            </a:extLst>
          </p:cNvPr>
          <p:cNvSpPr/>
          <p:nvPr/>
        </p:nvSpPr>
        <p:spPr>
          <a:xfrm rot="-5400000">
            <a:off x="4286250" y="-3824584"/>
            <a:ext cx="97155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5" name="Freeform 5">
            <a:extLst>
              <a:ext uri="{FF2B5EF4-FFF2-40B4-BE49-F238E27FC236}">
                <a16:creationId xmlns:a16="http://schemas.microsoft.com/office/drawing/2014/main" id="{3EAB7BA7-4234-069F-E2D9-B1C7304106C3}"/>
              </a:ext>
            </a:extLst>
          </p:cNvPr>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6" name="Freeform 6">
            <a:extLst>
              <a:ext uri="{FF2B5EF4-FFF2-40B4-BE49-F238E27FC236}">
                <a16:creationId xmlns:a16="http://schemas.microsoft.com/office/drawing/2014/main" id="{7DD35156-0C29-BDBC-8EBE-2F1A9059C178}"/>
              </a:ext>
            </a:extLst>
          </p:cNvPr>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a:extLst>
              <a:ext uri="{FF2B5EF4-FFF2-40B4-BE49-F238E27FC236}">
                <a16:creationId xmlns:a16="http://schemas.microsoft.com/office/drawing/2014/main" id="{89AD5FF3-73A4-72E1-BA69-1FABF8B79D8A}"/>
              </a:ext>
            </a:extLst>
          </p:cNvPr>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a:extLst>
              <a:ext uri="{FF2B5EF4-FFF2-40B4-BE49-F238E27FC236}">
                <a16:creationId xmlns:a16="http://schemas.microsoft.com/office/drawing/2014/main" id="{3D247D96-CF3D-28C2-C33C-1CCAE8971974}"/>
              </a:ext>
            </a:extLst>
          </p:cNvPr>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9" name="Freeform 9">
            <a:extLst>
              <a:ext uri="{FF2B5EF4-FFF2-40B4-BE49-F238E27FC236}">
                <a16:creationId xmlns:a16="http://schemas.microsoft.com/office/drawing/2014/main" id="{DBA7BC38-CA9E-9128-11CD-10848CDDE798}"/>
              </a:ext>
            </a:extLst>
          </p:cNvPr>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1" name="TextBox 10">
            <a:extLst>
              <a:ext uri="{FF2B5EF4-FFF2-40B4-BE49-F238E27FC236}">
                <a16:creationId xmlns:a16="http://schemas.microsoft.com/office/drawing/2014/main" id="{0D127F7B-924E-46F5-66B8-893E00E27A04}"/>
              </a:ext>
            </a:extLst>
          </p:cNvPr>
          <p:cNvSpPr txBox="1"/>
          <p:nvPr/>
        </p:nvSpPr>
        <p:spPr>
          <a:xfrm>
            <a:off x="3937901" y="946279"/>
            <a:ext cx="11653595" cy="1323439"/>
          </a:xfrm>
          <a:prstGeom prst="rect">
            <a:avLst/>
          </a:prstGeom>
          <a:noFill/>
        </p:spPr>
        <p:txBody>
          <a:bodyPr wrap="square" rtlCol="0">
            <a:spAutoFit/>
          </a:bodyPr>
          <a:lstStyle/>
          <a:p>
            <a:r>
              <a:rPr lang="en-US" sz="8000" u="sng" dirty="0">
                <a:solidFill>
                  <a:schemeClr val="tx2">
                    <a:lumMod val="75000"/>
                  </a:schemeClr>
                </a:solidFill>
                <a:effectLst>
                  <a:outerShdw blurRad="38100" dist="38100" dir="2700000" algn="tl">
                    <a:srgbClr val="000000">
                      <a:alpha val="43137"/>
                    </a:srgbClr>
                  </a:outerShdw>
                </a:effectLst>
              </a:rPr>
              <a:t>DATASET CONSTRUCTION</a:t>
            </a:r>
            <a:endParaRPr lang="en-IN" sz="8000" u="sng" dirty="0">
              <a:solidFill>
                <a:schemeClr val="tx2">
                  <a:lumMod val="75000"/>
                </a:schemeClr>
              </a:solidFill>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04F754B9-4F7B-14EE-BD98-C195B8640A64}"/>
              </a:ext>
            </a:extLst>
          </p:cNvPr>
          <p:cNvSpPr txBox="1"/>
          <p:nvPr/>
        </p:nvSpPr>
        <p:spPr>
          <a:xfrm>
            <a:off x="1333499" y="2267623"/>
            <a:ext cx="15621000" cy="6986528"/>
          </a:xfrm>
          <a:prstGeom prst="rect">
            <a:avLst/>
          </a:prstGeom>
          <a:noFill/>
        </p:spPr>
        <p:txBody>
          <a:bodyPr wrap="square" rtlCol="0">
            <a:spAutoFit/>
          </a:bodyPr>
          <a:lstStyle/>
          <a:p>
            <a:pPr marL="285750" indent="-285750">
              <a:buFont typeface="Wingdings" panose="05000000000000000000" pitchFamily="2" charset="2"/>
              <a:buChar char="v"/>
            </a:pPr>
            <a:r>
              <a:rPr lang="en-US" sz="3200" dirty="0">
                <a:solidFill>
                  <a:schemeClr val="accent6">
                    <a:lumMod val="50000"/>
                  </a:schemeClr>
                </a:solidFill>
              </a:rPr>
              <a:t>1) </a:t>
            </a:r>
            <a:r>
              <a:rPr lang="en-US" sz="3200" b="1" dirty="0">
                <a:solidFill>
                  <a:schemeClr val="accent6">
                    <a:lumMod val="50000"/>
                  </a:schemeClr>
                </a:solidFill>
              </a:rPr>
              <a:t>Collection of Images: </a:t>
            </a:r>
            <a:r>
              <a:rPr lang="en-US" sz="3200" dirty="0">
                <a:solidFill>
                  <a:schemeClr val="accent6">
                    <a:lumMod val="50000"/>
                  </a:schemeClr>
                </a:solidFill>
              </a:rPr>
              <a:t>More than 30,000 candidate underwater images were obtained from multiple sources, such as Google and Bing search engines, other datasets, and field images from studies of underwater engineering in the ocean, lake, and pool scenarios. </a:t>
            </a:r>
          </a:p>
          <a:p>
            <a:pPr marL="285750" indent="-285750">
              <a:buFont typeface="Wingdings" panose="05000000000000000000" pitchFamily="2" charset="2"/>
              <a:buChar char="v"/>
            </a:pPr>
            <a:r>
              <a:rPr lang="en-US" sz="3200" dirty="0">
                <a:solidFill>
                  <a:schemeClr val="accent6">
                    <a:lumMod val="50000"/>
                  </a:schemeClr>
                </a:solidFill>
              </a:rPr>
              <a:t>2</a:t>
            </a:r>
            <a:r>
              <a:rPr lang="en-US" sz="3200" b="1" dirty="0">
                <a:solidFill>
                  <a:schemeClr val="accent6">
                    <a:lumMod val="50000"/>
                  </a:schemeClr>
                </a:solidFill>
              </a:rPr>
              <a:t>) Image Filtering: </a:t>
            </a:r>
            <a:r>
              <a:rPr lang="en-US" sz="3200" dirty="0">
                <a:solidFill>
                  <a:schemeClr val="accent6">
                    <a:lumMod val="50000"/>
                  </a:schemeClr>
                </a:solidFill>
              </a:rPr>
              <a:t>A group of five trained volunteers manually filtered the images, removing duplicates and unusable files; 15,000 non-needle images remained for annotation. </a:t>
            </a:r>
          </a:p>
          <a:p>
            <a:pPr marL="285750" indent="-285750">
              <a:buFont typeface="Wingdings" panose="05000000000000000000" pitchFamily="2" charset="2"/>
              <a:buChar char="v"/>
            </a:pPr>
            <a:r>
              <a:rPr lang="en-US" sz="3200" dirty="0">
                <a:solidFill>
                  <a:schemeClr val="accent6">
                    <a:lumMod val="50000"/>
                  </a:schemeClr>
                </a:solidFill>
              </a:rPr>
              <a:t>3</a:t>
            </a:r>
            <a:r>
              <a:rPr lang="en-US" sz="3200" b="1" dirty="0">
                <a:solidFill>
                  <a:schemeClr val="accent6">
                    <a:lumMod val="50000"/>
                  </a:schemeClr>
                </a:solidFill>
              </a:rPr>
              <a:t>) Image Annotation: </a:t>
            </a:r>
            <a:r>
              <a:rPr lang="en-US" sz="3200" dirty="0">
                <a:solidFill>
                  <a:schemeClr val="accent6">
                    <a:lumMod val="50000"/>
                  </a:schemeClr>
                </a:solidFill>
              </a:rPr>
              <a:t>Eight professional annotators used pixel-wise tools to label the salient objects in each image. The annotation process was carried out ensuring consistency and correctness by using voting and crosschecking. The quality of annotations is further verified by two other USOD specialist volunteers. Out of this detailed procedure, we harvested 10,255 high-quality annotated images. </a:t>
            </a:r>
          </a:p>
          <a:p>
            <a:pPr marL="285750" indent="-285750">
              <a:buFont typeface="Wingdings" panose="05000000000000000000" pitchFamily="2" charset="2"/>
              <a:buChar char="v"/>
            </a:pPr>
            <a:r>
              <a:rPr lang="en-US" sz="3200" dirty="0">
                <a:solidFill>
                  <a:schemeClr val="accent6">
                    <a:lumMod val="50000"/>
                  </a:schemeClr>
                </a:solidFill>
              </a:rPr>
              <a:t>4</a:t>
            </a:r>
            <a:r>
              <a:rPr lang="en-US" sz="3200" b="1" dirty="0">
                <a:solidFill>
                  <a:schemeClr val="accent6">
                    <a:lumMod val="50000"/>
                  </a:schemeClr>
                </a:solidFill>
              </a:rPr>
              <a:t>) Dataset Splitting</a:t>
            </a:r>
            <a:r>
              <a:rPr lang="en-US" sz="3200" dirty="0">
                <a:solidFill>
                  <a:schemeClr val="accent6">
                    <a:lumMod val="50000"/>
                  </a:schemeClr>
                </a:solidFill>
              </a:rPr>
              <a:t>: In order to ensure efficient training and evaluation of the classifier, the dataset was split into training, validation, and test sets in the ratio 7:2:1, respectively. This separation results in uniform data distribution in various categories among the subset</a:t>
            </a:r>
          </a:p>
        </p:txBody>
      </p:sp>
    </p:spTree>
    <p:extLst>
      <p:ext uri="{BB962C8B-B14F-4D97-AF65-F5344CB8AC3E}">
        <p14:creationId xmlns:p14="http://schemas.microsoft.com/office/powerpoint/2010/main" val="2616399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11C50-1F2A-6A0B-50A2-E9897E6F770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B6AEFE-AF98-7A2B-8B09-2BD656AEF00E}"/>
              </a:ext>
            </a:extLst>
          </p:cNvPr>
          <p:cNvSpPr/>
          <p:nvPr/>
        </p:nvSpPr>
        <p:spPr>
          <a:xfrm rot="-5400000">
            <a:off x="4312190" y="-4000500"/>
            <a:ext cx="97155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5" name="Freeform 5">
            <a:extLst>
              <a:ext uri="{FF2B5EF4-FFF2-40B4-BE49-F238E27FC236}">
                <a16:creationId xmlns:a16="http://schemas.microsoft.com/office/drawing/2014/main" id="{89AE6C91-17D9-E14A-F375-F0A7B4EDF0F0}"/>
              </a:ext>
            </a:extLst>
          </p:cNvPr>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6" name="Freeform 6">
            <a:extLst>
              <a:ext uri="{FF2B5EF4-FFF2-40B4-BE49-F238E27FC236}">
                <a16:creationId xmlns:a16="http://schemas.microsoft.com/office/drawing/2014/main" id="{70A16FFA-30F4-A725-5818-868034B807C4}"/>
              </a:ext>
            </a:extLst>
          </p:cNvPr>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a:extLst>
              <a:ext uri="{FF2B5EF4-FFF2-40B4-BE49-F238E27FC236}">
                <a16:creationId xmlns:a16="http://schemas.microsoft.com/office/drawing/2014/main" id="{AC044F19-720F-8FDB-3252-ED0A2C8DD690}"/>
              </a:ext>
            </a:extLst>
          </p:cNvPr>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9" name="Freeform 9">
            <a:extLst>
              <a:ext uri="{FF2B5EF4-FFF2-40B4-BE49-F238E27FC236}">
                <a16:creationId xmlns:a16="http://schemas.microsoft.com/office/drawing/2014/main" id="{B1187486-38CB-19D3-D676-1EB2CB044C72}"/>
              </a:ext>
            </a:extLst>
          </p:cNvPr>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1" name="TextBox 10">
            <a:extLst>
              <a:ext uri="{FF2B5EF4-FFF2-40B4-BE49-F238E27FC236}">
                <a16:creationId xmlns:a16="http://schemas.microsoft.com/office/drawing/2014/main" id="{7AC35685-5651-D394-E404-0E43E647D9D9}"/>
              </a:ext>
            </a:extLst>
          </p:cNvPr>
          <p:cNvSpPr txBox="1"/>
          <p:nvPr/>
        </p:nvSpPr>
        <p:spPr>
          <a:xfrm>
            <a:off x="3963841" y="796388"/>
            <a:ext cx="11653595" cy="1323439"/>
          </a:xfrm>
          <a:prstGeom prst="rect">
            <a:avLst/>
          </a:prstGeom>
          <a:noFill/>
        </p:spPr>
        <p:txBody>
          <a:bodyPr wrap="square" rtlCol="0">
            <a:spAutoFit/>
          </a:bodyPr>
          <a:lstStyle/>
          <a:p>
            <a:r>
              <a:rPr lang="en-US" sz="8000" u="sng" dirty="0">
                <a:solidFill>
                  <a:schemeClr val="tx2">
                    <a:lumMod val="75000"/>
                  </a:schemeClr>
                </a:solidFill>
                <a:effectLst>
                  <a:outerShdw blurRad="38100" dist="38100" dir="2700000" algn="tl">
                    <a:srgbClr val="000000">
                      <a:alpha val="43137"/>
                    </a:srgbClr>
                  </a:outerShdw>
                </a:effectLst>
              </a:rPr>
              <a:t>DATASET  CHARACTERSTICS</a:t>
            </a:r>
            <a:endParaRPr lang="en-IN" sz="8000" u="sng" dirty="0">
              <a:solidFill>
                <a:schemeClr val="tx2">
                  <a:lumMod val="75000"/>
                </a:schemeClr>
              </a:solidFill>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9916A13F-46FF-A4B6-AF01-9942E029CA6F}"/>
              </a:ext>
            </a:extLst>
          </p:cNvPr>
          <p:cNvSpPr txBox="1"/>
          <p:nvPr/>
        </p:nvSpPr>
        <p:spPr>
          <a:xfrm>
            <a:off x="184014" y="1631238"/>
            <a:ext cx="15894186" cy="8956298"/>
          </a:xfrm>
          <a:prstGeom prst="rect">
            <a:avLst/>
          </a:prstGeom>
          <a:noFill/>
        </p:spPr>
        <p:txBody>
          <a:bodyPr wrap="square" rtlCol="0">
            <a:spAutoFit/>
          </a:bodyPr>
          <a:lstStyle/>
          <a:p>
            <a:endParaRPr lang="en-US" sz="3200" dirty="0">
              <a:effectLst/>
            </a:endParaRPr>
          </a:p>
          <a:p>
            <a:pPr>
              <a:buFont typeface="Arial" panose="020B0604020202020204" pitchFamily="34" charset="0"/>
              <a:buChar char="•"/>
            </a:pPr>
            <a:r>
              <a:rPr lang="en-US" sz="3200" b="1" i="0" dirty="0">
                <a:solidFill>
                  <a:schemeClr val="accent6">
                    <a:lumMod val="75000"/>
                  </a:schemeClr>
                </a:solidFill>
                <a:effectLst/>
                <a:latin typeface="ui-sans-serif"/>
              </a:rPr>
              <a:t>Salient Object Count</a:t>
            </a:r>
            <a:r>
              <a:rPr lang="en-US" sz="3200" b="0" i="0" dirty="0">
                <a:solidFill>
                  <a:schemeClr val="accent6">
                    <a:lumMod val="75000"/>
                  </a:schemeClr>
                </a:solidFill>
                <a:effectLst/>
                <a:latin typeface="ui-sans-serif"/>
              </a:rPr>
              <a:t>:</a:t>
            </a:r>
          </a:p>
          <a:p>
            <a:pPr marL="742950" lvl="1" indent="-285750">
              <a:buFont typeface="Arial" panose="020B0604020202020204" pitchFamily="34" charset="0"/>
              <a:buChar char="•"/>
            </a:pPr>
            <a:r>
              <a:rPr lang="en-US" sz="3200" b="1" i="0" dirty="0">
                <a:solidFill>
                  <a:schemeClr val="accent6">
                    <a:lumMod val="75000"/>
                  </a:schemeClr>
                </a:solidFill>
                <a:effectLst/>
                <a:latin typeface="ui-sans-serif"/>
              </a:rPr>
              <a:t>7,832 images</a:t>
            </a:r>
            <a:r>
              <a:rPr lang="en-US" sz="3200" b="0" i="0" dirty="0">
                <a:solidFill>
                  <a:schemeClr val="accent6">
                    <a:lumMod val="75000"/>
                  </a:schemeClr>
                </a:solidFill>
                <a:effectLst/>
                <a:latin typeface="ui-sans-serif"/>
              </a:rPr>
              <a:t> with 1 salient object</a:t>
            </a:r>
          </a:p>
          <a:p>
            <a:pPr marL="742950" lvl="1" indent="-285750">
              <a:buFont typeface="Arial" panose="020B0604020202020204" pitchFamily="34" charset="0"/>
              <a:buChar char="•"/>
            </a:pPr>
            <a:r>
              <a:rPr lang="en-US" sz="3200" b="1" i="0" dirty="0">
                <a:solidFill>
                  <a:schemeClr val="accent6">
                    <a:lumMod val="75000"/>
                  </a:schemeClr>
                </a:solidFill>
                <a:effectLst/>
                <a:latin typeface="ui-sans-serif"/>
              </a:rPr>
              <a:t>1,701 images</a:t>
            </a:r>
            <a:r>
              <a:rPr lang="en-US" sz="3200" b="0" i="0" dirty="0">
                <a:solidFill>
                  <a:schemeClr val="accent6">
                    <a:lumMod val="75000"/>
                  </a:schemeClr>
                </a:solidFill>
                <a:effectLst/>
                <a:latin typeface="ui-sans-serif"/>
              </a:rPr>
              <a:t> with 2 salient objects</a:t>
            </a:r>
          </a:p>
          <a:p>
            <a:pPr marL="742950" lvl="1" indent="-285750">
              <a:buFont typeface="Arial" panose="020B0604020202020204" pitchFamily="34" charset="0"/>
              <a:buChar char="•"/>
            </a:pPr>
            <a:r>
              <a:rPr lang="en-US" sz="3200" b="1" i="0" dirty="0">
                <a:solidFill>
                  <a:schemeClr val="accent6">
                    <a:lumMod val="75000"/>
                  </a:schemeClr>
                </a:solidFill>
                <a:effectLst/>
                <a:latin typeface="ui-sans-serif"/>
              </a:rPr>
              <a:t>722 images</a:t>
            </a:r>
            <a:r>
              <a:rPr lang="en-US" sz="3200" b="0" i="0" dirty="0">
                <a:solidFill>
                  <a:schemeClr val="accent6">
                    <a:lumMod val="75000"/>
                  </a:schemeClr>
                </a:solidFill>
                <a:effectLst/>
                <a:latin typeface="ui-sans-serif"/>
              </a:rPr>
              <a:t> with 3+ salient objects</a:t>
            </a:r>
          </a:p>
          <a:p>
            <a:pPr marL="742950" lvl="1" indent="-285750">
              <a:buFont typeface="Arial" panose="020B0604020202020204" pitchFamily="34" charset="0"/>
              <a:buChar char="•"/>
            </a:pPr>
            <a:r>
              <a:rPr lang="en-US" sz="3200" b="0" i="0" dirty="0">
                <a:solidFill>
                  <a:schemeClr val="accent6">
                    <a:lumMod val="75000"/>
                  </a:schemeClr>
                </a:solidFill>
                <a:effectLst/>
                <a:latin typeface="ui-sans-serif"/>
              </a:rPr>
              <a:t>Supports research on both single and multiple salient object detection.</a:t>
            </a:r>
            <a:br>
              <a:rPr lang="en-US" sz="3200" b="0" i="0" dirty="0">
                <a:solidFill>
                  <a:schemeClr val="accent6">
                    <a:lumMod val="75000"/>
                  </a:schemeClr>
                </a:solidFill>
                <a:effectLst/>
                <a:latin typeface="ui-sans-serif"/>
              </a:rPr>
            </a:br>
            <a:endParaRPr lang="en-US" sz="3200" dirty="0">
              <a:solidFill>
                <a:schemeClr val="accent6">
                  <a:lumMod val="75000"/>
                </a:schemeClr>
              </a:solidFill>
            </a:endParaRPr>
          </a:p>
          <a:p>
            <a:pPr algn="l">
              <a:buFont typeface="Arial" panose="020B0604020202020204" pitchFamily="34" charset="0"/>
              <a:buChar char="•"/>
            </a:pPr>
            <a:r>
              <a:rPr lang="en-US" sz="3200" b="1" i="0" dirty="0">
                <a:solidFill>
                  <a:schemeClr val="accent6">
                    <a:lumMod val="75000"/>
                  </a:schemeClr>
                </a:solidFill>
                <a:effectLst/>
                <a:latin typeface="ui-sans-serif"/>
              </a:rPr>
              <a:t>Object Size</a:t>
            </a:r>
            <a:r>
              <a:rPr lang="en-US" sz="3200" b="0" i="0" dirty="0">
                <a:solidFill>
                  <a:schemeClr val="accent6">
                    <a:lumMod val="75000"/>
                  </a:schemeClr>
                </a:solidFill>
                <a:effectLst/>
                <a:latin typeface="ui-sans-serif"/>
              </a:rPr>
              <a:t>:</a:t>
            </a:r>
          </a:p>
          <a:p>
            <a:pPr marL="742950" lvl="1" indent="-285750" algn="l">
              <a:buFont typeface="Arial" panose="020B0604020202020204" pitchFamily="34" charset="0"/>
              <a:buChar char="•"/>
            </a:pPr>
            <a:r>
              <a:rPr lang="en-US" sz="3200" b="0" i="0" dirty="0">
                <a:solidFill>
                  <a:schemeClr val="accent6">
                    <a:lumMod val="75000"/>
                  </a:schemeClr>
                </a:solidFill>
                <a:effectLst/>
                <a:latin typeface="ui-sans-serif"/>
              </a:rPr>
              <a:t>Sizes range from </a:t>
            </a:r>
            <a:r>
              <a:rPr lang="en-US" sz="3200" b="1" i="0" dirty="0">
                <a:solidFill>
                  <a:schemeClr val="accent6">
                    <a:lumMod val="75000"/>
                  </a:schemeClr>
                </a:solidFill>
                <a:effectLst/>
                <a:latin typeface="ui-sans-serif"/>
              </a:rPr>
              <a:t>0.05% to 93.98%</a:t>
            </a:r>
            <a:r>
              <a:rPr lang="en-US" sz="3200" b="0" i="0" dirty="0">
                <a:solidFill>
                  <a:schemeClr val="accent6">
                    <a:lumMod val="75000"/>
                  </a:schemeClr>
                </a:solidFill>
                <a:effectLst/>
                <a:latin typeface="ui-sans-serif"/>
              </a:rPr>
              <a:t> (average: </a:t>
            </a:r>
            <a:r>
              <a:rPr lang="en-US" sz="3200" b="1" i="0" dirty="0">
                <a:solidFill>
                  <a:schemeClr val="accent6">
                    <a:lumMod val="75000"/>
                  </a:schemeClr>
                </a:solidFill>
                <a:effectLst/>
                <a:latin typeface="ui-sans-serif"/>
              </a:rPr>
              <a:t>14.12%</a:t>
            </a:r>
            <a:r>
              <a:rPr lang="en-US" sz="3200" b="0" i="0" dirty="0">
                <a:solidFill>
                  <a:schemeClr val="accent6">
                    <a:lumMod val="75000"/>
                  </a:schemeClr>
                </a:solidFill>
                <a:effectLst/>
                <a:latin typeface="ui-sans-serif"/>
              </a:rPr>
              <a:t> of image pixels).</a:t>
            </a:r>
          </a:p>
          <a:p>
            <a:pPr marL="742950" lvl="1" indent="-285750" algn="l">
              <a:buFont typeface="Arial" panose="020B0604020202020204" pitchFamily="34" charset="0"/>
              <a:buChar char="•"/>
            </a:pPr>
            <a:r>
              <a:rPr lang="en-US" sz="3200" b="0" i="0" dirty="0">
                <a:solidFill>
                  <a:schemeClr val="accent6">
                    <a:lumMod val="75000"/>
                  </a:schemeClr>
                </a:solidFill>
                <a:effectLst/>
                <a:latin typeface="ui-sans-serif"/>
              </a:rPr>
              <a:t>Categories: </a:t>
            </a:r>
            <a:r>
              <a:rPr lang="en-US" sz="3200" b="1" i="0" dirty="0">
                <a:solidFill>
                  <a:schemeClr val="accent6">
                    <a:lumMod val="75000"/>
                  </a:schemeClr>
                </a:solidFill>
                <a:effectLst/>
                <a:latin typeface="ui-sans-serif"/>
              </a:rPr>
              <a:t>Large (≥30%)</a:t>
            </a:r>
            <a:r>
              <a:rPr lang="en-US" sz="3200" b="0" i="0" dirty="0">
                <a:solidFill>
                  <a:schemeClr val="accent6">
                    <a:lumMod val="75000"/>
                  </a:schemeClr>
                </a:solidFill>
                <a:effectLst/>
                <a:latin typeface="ui-sans-serif"/>
              </a:rPr>
              <a:t>: 1,357, </a:t>
            </a:r>
            <a:r>
              <a:rPr lang="en-US" sz="3200" b="1" i="0" dirty="0">
                <a:solidFill>
                  <a:schemeClr val="accent6">
                    <a:lumMod val="75000"/>
                  </a:schemeClr>
                </a:solidFill>
                <a:effectLst/>
                <a:latin typeface="ui-sans-serif"/>
              </a:rPr>
              <a:t>Medium (5%–30%)</a:t>
            </a:r>
            <a:r>
              <a:rPr lang="en-US" sz="3200" b="0" i="0" dirty="0">
                <a:solidFill>
                  <a:schemeClr val="accent6">
                    <a:lumMod val="75000"/>
                  </a:schemeClr>
                </a:solidFill>
                <a:effectLst/>
                <a:latin typeface="ui-sans-serif"/>
              </a:rPr>
              <a:t>: 5,693, </a:t>
            </a:r>
            <a:r>
              <a:rPr lang="en-US" sz="3200" b="1" i="0" dirty="0">
                <a:solidFill>
                  <a:schemeClr val="accent6">
                    <a:lumMod val="75000"/>
                  </a:schemeClr>
                </a:solidFill>
                <a:effectLst/>
                <a:latin typeface="ui-sans-serif"/>
              </a:rPr>
              <a:t>Small (≤5%)</a:t>
            </a:r>
            <a:r>
              <a:rPr lang="en-US" sz="3200" b="0" i="0" dirty="0">
                <a:solidFill>
                  <a:schemeClr val="accent6">
                    <a:lumMod val="75000"/>
                  </a:schemeClr>
                </a:solidFill>
                <a:effectLst/>
                <a:latin typeface="ui-sans-serif"/>
              </a:rPr>
              <a:t>: 3,205 images.</a:t>
            </a:r>
          </a:p>
          <a:p>
            <a:pPr algn="l"/>
            <a:br>
              <a:rPr lang="en-US" sz="3200" dirty="0">
                <a:solidFill>
                  <a:schemeClr val="accent6">
                    <a:lumMod val="75000"/>
                  </a:schemeClr>
                </a:solidFill>
              </a:rPr>
            </a:br>
            <a:r>
              <a:rPr lang="en-US" sz="3200" b="1" i="0" dirty="0">
                <a:solidFill>
                  <a:schemeClr val="accent6">
                    <a:lumMod val="75000"/>
                  </a:schemeClr>
                </a:solidFill>
                <a:effectLst/>
                <a:latin typeface="ui-sans-serif"/>
              </a:rPr>
              <a:t>Object Location</a:t>
            </a:r>
            <a:r>
              <a:rPr lang="en-US" sz="3200" b="0" i="0" dirty="0">
                <a:solidFill>
                  <a:schemeClr val="accent6">
                    <a:lumMod val="75000"/>
                  </a:schemeClr>
                </a:solidFill>
                <a:effectLst/>
                <a:latin typeface="ui-sans-serif"/>
              </a:rPr>
              <a:t>:</a:t>
            </a:r>
          </a:p>
          <a:p>
            <a:pPr marL="742950" lvl="1" indent="-285750" algn="l">
              <a:buFont typeface="Arial" panose="020B0604020202020204" pitchFamily="34" charset="0"/>
              <a:buChar char="•"/>
            </a:pPr>
            <a:r>
              <a:rPr lang="en-US" sz="3200" b="0" i="0" dirty="0">
                <a:solidFill>
                  <a:schemeClr val="accent6">
                    <a:lumMod val="75000"/>
                  </a:schemeClr>
                </a:solidFill>
                <a:effectLst/>
                <a:latin typeface="ui-sans-serif"/>
              </a:rPr>
              <a:t>Objects show </a:t>
            </a:r>
            <a:r>
              <a:rPr lang="en-US" sz="3200" b="1" i="0" dirty="0">
                <a:solidFill>
                  <a:schemeClr val="accent6">
                    <a:lumMod val="75000"/>
                  </a:schemeClr>
                </a:solidFill>
                <a:effectLst/>
                <a:latin typeface="ui-sans-serif"/>
              </a:rPr>
              <a:t>center bias</a:t>
            </a:r>
            <a:r>
              <a:rPr lang="en-US" sz="3200" b="0" i="0" dirty="0">
                <a:solidFill>
                  <a:schemeClr val="accent6">
                    <a:lumMod val="75000"/>
                  </a:schemeClr>
                </a:solidFill>
                <a:effectLst/>
                <a:latin typeface="ui-sans-serif"/>
              </a:rPr>
              <a:t>, concentrated near the image center.</a:t>
            </a:r>
          </a:p>
          <a:p>
            <a:pPr marL="742950" lvl="1" indent="-285750" algn="l">
              <a:buFont typeface="Arial" panose="020B0604020202020204" pitchFamily="34" charset="0"/>
              <a:buChar char="•"/>
            </a:pPr>
            <a:endParaRPr lang="en-US" sz="3200" b="0" i="0" dirty="0">
              <a:solidFill>
                <a:schemeClr val="accent6">
                  <a:lumMod val="75000"/>
                </a:schemeClr>
              </a:solidFill>
              <a:effectLst/>
              <a:latin typeface="ui-sans-serif"/>
            </a:endParaRPr>
          </a:p>
          <a:p>
            <a:pPr algn="l">
              <a:buFont typeface="Arial" panose="020B0604020202020204" pitchFamily="34" charset="0"/>
              <a:buChar char="•"/>
            </a:pPr>
            <a:r>
              <a:rPr lang="en-US" sz="3200" b="1" i="0" dirty="0">
                <a:solidFill>
                  <a:schemeClr val="accent6">
                    <a:lumMod val="75000"/>
                  </a:schemeClr>
                </a:solidFill>
                <a:effectLst/>
                <a:latin typeface="ui-sans-serif"/>
              </a:rPr>
              <a:t>Color Channel Intensity</a:t>
            </a:r>
            <a:r>
              <a:rPr lang="en-US" sz="3200" b="0" i="0" dirty="0">
                <a:solidFill>
                  <a:schemeClr val="accent6">
                    <a:lumMod val="75000"/>
                  </a:schemeClr>
                </a:solidFill>
                <a:effectLst/>
                <a:latin typeface="ui-sans-serif"/>
              </a:rPr>
              <a:t>:</a:t>
            </a:r>
          </a:p>
          <a:p>
            <a:pPr marL="742950" lvl="1" indent="-285750" algn="l">
              <a:buFont typeface="Arial" panose="020B0604020202020204" pitchFamily="34" charset="0"/>
              <a:buChar char="•"/>
            </a:pPr>
            <a:r>
              <a:rPr lang="en-US" sz="3200" b="1" i="0" dirty="0">
                <a:solidFill>
                  <a:schemeClr val="accent6">
                    <a:lumMod val="75000"/>
                  </a:schemeClr>
                </a:solidFill>
                <a:effectLst/>
                <a:latin typeface="ui-sans-serif"/>
              </a:rPr>
              <a:t>Red channel</a:t>
            </a:r>
            <a:r>
              <a:rPr lang="en-US" sz="3200" b="0" i="0" dirty="0">
                <a:solidFill>
                  <a:schemeClr val="accent6">
                    <a:lumMod val="75000"/>
                  </a:schemeClr>
                </a:solidFill>
                <a:effectLst/>
                <a:latin typeface="ui-sans-serif"/>
              </a:rPr>
              <a:t> is the weakest due to absorption, with </a:t>
            </a:r>
            <a:r>
              <a:rPr lang="en-US" sz="3200" b="1" i="0" dirty="0">
                <a:solidFill>
                  <a:schemeClr val="accent6">
                    <a:lumMod val="75000"/>
                  </a:schemeClr>
                </a:solidFill>
                <a:effectLst/>
                <a:latin typeface="ui-sans-serif"/>
              </a:rPr>
              <a:t>green</a:t>
            </a:r>
            <a:r>
              <a:rPr lang="en-US" sz="3200" b="0" i="0" dirty="0">
                <a:solidFill>
                  <a:schemeClr val="accent6">
                    <a:lumMod val="75000"/>
                  </a:schemeClr>
                </a:solidFill>
                <a:effectLst/>
                <a:latin typeface="ui-sans-serif"/>
              </a:rPr>
              <a:t> and </a:t>
            </a:r>
            <a:r>
              <a:rPr lang="en-US" sz="3200" b="1" i="0" dirty="0">
                <a:solidFill>
                  <a:schemeClr val="accent6">
                    <a:lumMod val="75000"/>
                  </a:schemeClr>
                </a:solidFill>
                <a:effectLst/>
                <a:latin typeface="ui-sans-serif"/>
              </a:rPr>
              <a:t>blue channels</a:t>
            </a:r>
            <a:r>
              <a:rPr lang="en-US" sz="3200" b="0" i="0" dirty="0">
                <a:solidFill>
                  <a:schemeClr val="accent6">
                    <a:lumMod val="75000"/>
                  </a:schemeClr>
                </a:solidFill>
                <a:effectLst/>
                <a:latin typeface="ui-sans-serif"/>
              </a:rPr>
              <a:t> being more prominent.</a:t>
            </a:r>
          </a:p>
          <a:p>
            <a:endParaRPr lang="en-US" sz="3200" dirty="0">
              <a:solidFill>
                <a:schemeClr val="accent6">
                  <a:lumMod val="50000"/>
                </a:schemeClr>
              </a:solidFill>
            </a:endParaRPr>
          </a:p>
        </p:txBody>
      </p:sp>
    </p:spTree>
    <p:extLst>
      <p:ext uri="{BB962C8B-B14F-4D97-AF65-F5344CB8AC3E}">
        <p14:creationId xmlns:p14="http://schemas.microsoft.com/office/powerpoint/2010/main" val="1281231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7DE16-6118-853F-C97E-C088B012048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77627BD-DF1E-9B4E-A7C0-F1BB8BB8DB4F}"/>
              </a:ext>
            </a:extLst>
          </p:cNvPr>
          <p:cNvSpPr/>
          <p:nvPr/>
        </p:nvSpPr>
        <p:spPr>
          <a:xfrm rot="-5400000">
            <a:off x="4210051" y="-3912082"/>
            <a:ext cx="97155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5" name="Freeform 5">
            <a:extLst>
              <a:ext uri="{FF2B5EF4-FFF2-40B4-BE49-F238E27FC236}">
                <a16:creationId xmlns:a16="http://schemas.microsoft.com/office/drawing/2014/main" id="{D47D182A-0236-AE3F-583F-7F8826CAA39F}"/>
              </a:ext>
            </a:extLst>
          </p:cNvPr>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6" name="Freeform 6">
            <a:extLst>
              <a:ext uri="{FF2B5EF4-FFF2-40B4-BE49-F238E27FC236}">
                <a16:creationId xmlns:a16="http://schemas.microsoft.com/office/drawing/2014/main" id="{188AB2BA-B73C-C038-F9D2-F19C4DF974B8}"/>
              </a:ext>
            </a:extLst>
          </p:cNvPr>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a:extLst>
              <a:ext uri="{FF2B5EF4-FFF2-40B4-BE49-F238E27FC236}">
                <a16:creationId xmlns:a16="http://schemas.microsoft.com/office/drawing/2014/main" id="{1359AF03-C2AA-4F1F-F2BA-27D20F9F0592}"/>
              </a:ext>
            </a:extLst>
          </p:cNvPr>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9" name="Freeform 9">
            <a:extLst>
              <a:ext uri="{FF2B5EF4-FFF2-40B4-BE49-F238E27FC236}">
                <a16:creationId xmlns:a16="http://schemas.microsoft.com/office/drawing/2014/main" id="{5AD91FA4-CCE7-ADBF-A78A-CC9A3AEFD88A}"/>
              </a:ext>
            </a:extLst>
          </p:cNvPr>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1" name="TextBox 10">
            <a:extLst>
              <a:ext uri="{FF2B5EF4-FFF2-40B4-BE49-F238E27FC236}">
                <a16:creationId xmlns:a16="http://schemas.microsoft.com/office/drawing/2014/main" id="{9D3AE111-52AE-B865-B27D-EBE678FFCDEB}"/>
              </a:ext>
            </a:extLst>
          </p:cNvPr>
          <p:cNvSpPr txBox="1"/>
          <p:nvPr/>
        </p:nvSpPr>
        <p:spPr>
          <a:xfrm>
            <a:off x="3910254" y="1107307"/>
            <a:ext cx="11653595" cy="1323439"/>
          </a:xfrm>
          <a:prstGeom prst="rect">
            <a:avLst/>
          </a:prstGeom>
          <a:noFill/>
        </p:spPr>
        <p:txBody>
          <a:bodyPr wrap="square" rtlCol="0">
            <a:spAutoFit/>
          </a:bodyPr>
          <a:lstStyle/>
          <a:p>
            <a:r>
              <a:rPr lang="en-US" sz="8000" u="sng" dirty="0">
                <a:solidFill>
                  <a:schemeClr val="tx2">
                    <a:lumMod val="75000"/>
                  </a:schemeClr>
                </a:solidFill>
                <a:effectLst>
                  <a:outerShdw blurRad="38100" dist="38100" dir="2700000" algn="tl">
                    <a:srgbClr val="000000">
                      <a:alpha val="43137"/>
                    </a:srgbClr>
                  </a:outerShdw>
                </a:effectLst>
              </a:rPr>
              <a:t>DATASET  CHARACTERSTICS</a:t>
            </a:r>
            <a:endParaRPr lang="en-IN" sz="8000" u="sng" dirty="0">
              <a:solidFill>
                <a:schemeClr val="tx2">
                  <a:lumMod val="75000"/>
                </a:schemeClr>
              </a:solidFill>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62D8561D-EAF1-298F-A644-67DEE77410D5}"/>
              </a:ext>
            </a:extLst>
          </p:cNvPr>
          <p:cNvSpPr txBox="1"/>
          <p:nvPr/>
        </p:nvSpPr>
        <p:spPr>
          <a:xfrm>
            <a:off x="935335" y="2562395"/>
            <a:ext cx="14628514" cy="6586418"/>
          </a:xfrm>
          <a:prstGeom prst="rect">
            <a:avLst/>
          </a:prstGeom>
          <a:noFill/>
        </p:spPr>
        <p:txBody>
          <a:bodyPr wrap="square" rtlCol="0">
            <a:spAutoFit/>
          </a:bodyPr>
          <a:lstStyle/>
          <a:p>
            <a:pPr algn="l"/>
            <a:r>
              <a:rPr lang="en-IN" sz="4800" b="1" i="0" dirty="0">
                <a:solidFill>
                  <a:schemeClr val="accent4"/>
                </a:solidFill>
                <a:effectLst/>
                <a:latin typeface="ui-sans-serif"/>
              </a:rPr>
              <a:t>Additional Features:-</a:t>
            </a:r>
          </a:p>
          <a:p>
            <a:pPr algn="l"/>
            <a:endParaRPr lang="en-IN" sz="2400" b="0" i="0" dirty="0">
              <a:solidFill>
                <a:schemeClr val="accent6">
                  <a:lumMod val="50000"/>
                </a:schemeClr>
              </a:solidFill>
              <a:effectLst/>
              <a:latin typeface="ui-sans-serif"/>
            </a:endParaRPr>
          </a:p>
          <a:p>
            <a:pPr algn="l">
              <a:buFont typeface="Arial" panose="020B0604020202020204" pitchFamily="34" charset="0"/>
              <a:buChar char="•"/>
            </a:pPr>
            <a:r>
              <a:rPr lang="en-IN" sz="4800" b="1" i="0" u="sng" dirty="0">
                <a:solidFill>
                  <a:schemeClr val="accent6">
                    <a:lumMod val="50000"/>
                  </a:schemeClr>
                </a:solidFill>
                <a:effectLst>
                  <a:outerShdw blurRad="38100" dist="38100" dir="2700000" algn="tl">
                    <a:srgbClr val="000000">
                      <a:alpha val="43137"/>
                    </a:srgbClr>
                  </a:outerShdw>
                </a:effectLst>
                <a:latin typeface="ui-sans-serif"/>
              </a:rPr>
              <a:t>Depth Maps</a:t>
            </a:r>
            <a:r>
              <a:rPr lang="en-IN" sz="4800" b="0" i="0" u="sng" dirty="0">
                <a:solidFill>
                  <a:schemeClr val="accent6">
                    <a:lumMod val="50000"/>
                  </a:schemeClr>
                </a:solidFill>
                <a:effectLst>
                  <a:outerShdw blurRad="38100" dist="38100" dir="2700000" algn="tl">
                    <a:srgbClr val="000000">
                      <a:alpha val="43137"/>
                    </a:srgbClr>
                  </a:outerShdw>
                </a:effectLst>
                <a:latin typeface="ui-sans-serif"/>
              </a:rPr>
              <a:t>:</a:t>
            </a:r>
          </a:p>
          <a:p>
            <a:pPr marL="742950" lvl="1" indent="-285750" algn="l">
              <a:buFont typeface="Arial" panose="020B0604020202020204" pitchFamily="34" charset="0"/>
              <a:buChar char="•"/>
            </a:pPr>
            <a:r>
              <a:rPr lang="en-IN" sz="4800" b="0" i="0" dirty="0">
                <a:solidFill>
                  <a:schemeClr val="accent6">
                    <a:lumMod val="50000"/>
                  </a:schemeClr>
                </a:solidFill>
                <a:effectLst/>
                <a:latin typeface="ui-sans-serif"/>
              </a:rPr>
              <a:t>Estimated depth maps generated using </a:t>
            </a:r>
            <a:r>
              <a:rPr lang="en-IN" sz="4800" b="1" i="0" dirty="0">
                <a:solidFill>
                  <a:schemeClr val="accent6">
                    <a:lumMod val="50000"/>
                  </a:schemeClr>
                </a:solidFill>
                <a:effectLst/>
                <a:latin typeface="ui-sans-serif"/>
              </a:rPr>
              <a:t>Dense Prediction Transformer (DPT)</a:t>
            </a:r>
            <a:r>
              <a:rPr lang="en-IN" sz="4800" b="0" i="0" dirty="0">
                <a:solidFill>
                  <a:schemeClr val="accent6">
                    <a:lumMod val="50000"/>
                  </a:schemeClr>
                </a:solidFill>
                <a:effectLst/>
                <a:latin typeface="ui-sans-serif"/>
              </a:rPr>
              <a:t> for superior accuracy.</a:t>
            </a:r>
          </a:p>
          <a:p>
            <a:pPr lvl="1" algn="l"/>
            <a:endParaRPr lang="en-IN" sz="1400" b="0" i="0" dirty="0">
              <a:solidFill>
                <a:schemeClr val="accent6">
                  <a:lumMod val="50000"/>
                </a:schemeClr>
              </a:solidFill>
              <a:effectLst/>
              <a:latin typeface="ui-sans-serif"/>
            </a:endParaRPr>
          </a:p>
          <a:p>
            <a:pPr algn="l">
              <a:buFont typeface="Arial" panose="020B0604020202020204" pitchFamily="34" charset="0"/>
              <a:buChar char="•"/>
            </a:pPr>
            <a:r>
              <a:rPr lang="en-IN" sz="4800" b="1" i="0" u="sng" dirty="0">
                <a:solidFill>
                  <a:schemeClr val="accent6">
                    <a:lumMod val="50000"/>
                  </a:schemeClr>
                </a:solidFill>
                <a:effectLst>
                  <a:outerShdw blurRad="38100" dist="38100" dir="2700000" algn="tl">
                    <a:srgbClr val="000000">
                      <a:alpha val="43137"/>
                    </a:srgbClr>
                  </a:outerShdw>
                </a:effectLst>
                <a:latin typeface="ui-sans-serif"/>
              </a:rPr>
              <a:t>Boundary Annotations</a:t>
            </a:r>
            <a:r>
              <a:rPr lang="en-IN" sz="4800" b="0" i="0" u="sng" dirty="0">
                <a:solidFill>
                  <a:schemeClr val="accent6">
                    <a:lumMod val="50000"/>
                  </a:schemeClr>
                </a:solidFill>
                <a:effectLst>
                  <a:outerShdw blurRad="38100" dist="38100" dir="2700000" algn="tl">
                    <a:srgbClr val="000000">
                      <a:alpha val="43137"/>
                    </a:srgbClr>
                  </a:outerShdw>
                </a:effectLst>
                <a:latin typeface="ui-sans-serif"/>
              </a:rPr>
              <a:t>:</a:t>
            </a:r>
          </a:p>
          <a:p>
            <a:pPr marL="742950" lvl="1" indent="-285750" algn="l">
              <a:buFont typeface="Arial" panose="020B0604020202020204" pitchFamily="34" charset="0"/>
              <a:buChar char="•"/>
            </a:pPr>
            <a:r>
              <a:rPr lang="en-IN" sz="4800" b="0" i="0" dirty="0">
                <a:solidFill>
                  <a:schemeClr val="accent6">
                    <a:lumMod val="50000"/>
                  </a:schemeClr>
                </a:solidFill>
                <a:effectLst/>
                <a:latin typeface="ui-sans-serif"/>
              </a:rPr>
              <a:t>Provides detailed boundary information for all salient objects, aiding boundary-focused model development.</a:t>
            </a:r>
          </a:p>
          <a:p>
            <a:br>
              <a:rPr lang="en-IN" sz="2400" dirty="0">
                <a:solidFill>
                  <a:schemeClr val="accent6">
                    <a:lumMod val="50000"/>
                  </a:schemeClr>
                </a:solidFill>
              </a:rPr>
            </a:br>
            <a:endParaRPr lang="en-US" sz="2400" b="0" i="0" dirty="0">
              <a:solidFill>
                <a:schemeClr val="accent6">
                  <a:lumMod val="50000"/>
                </a:schemeClr>
              </a:solidFill>
              <a:effectLst/>
              <a:latin typeface="ui-sans-serif"/>
            </a:endParaRPr>
          </a:p>
        </p:txBody>
      </p:sp>
    </p:spTree>
    <p:extLst>
      <p:ext uri="{BB962C8B-B14F-4D97-AF65-F5344CB8AC3E}">
        <p14:creationId xmlns:p14="http://schemas.microsoft.com/office/powerpoint/2010/main" val="2624090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169987"/>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2593932" y="1504614"/>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2455406" y="2530483"/>
            <a:ext cx="5956731" cy="6527925"/>
          </a:xfrm>
          <a:custGeom>
            <a:avLst/>
            <a:gdLst/>
            <a:ahLst/>
            <a:cxnLst/>
            <a:rect l="l" t="t" r="r" b="b"/>
            <a:pathLst>
              <a:path w="5956731" h="6527925">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749118" y="988680"/>
            <a:ext cx="12433482" cy="1166538"/>
          </a:xfrm>
          <a:prstGeom prst="rect">
            <a:avLst/>
          </a:prstGeom>
        </p:spPr>
        <p:txBody>
          <a:bodyPr wrap="square" lIns="0" tIns="0" rIns="0" bIns="0" rtlCol="0" anchor="t">
            <a:spAutoFit/>
          </a:bodyPr>
          <a:lstStyle/>
          <a:p>
            <a:pPr algn="l">
              <a:lnSpc>
                <a:spcPts val="8730"/>
              </a:lnSpc>
            </a:pPr>
            <a:r>
              <a:rPr lang="en-US" sz="9000" b="1" u="sng" dirty="0">
                <a:solidFill>
                  <a:schemeClr val="accent4">
                    <a:lumMod val="50000"/>
                  </a:schemeClr>
                </a:solidFill>
                <a:effectLst>
                  <a:outerShdw blurRad="38100" dist="38100" dir="2700000" algn="tl">
                    <a:srgbClr val="000000">
                      <a:alpha val="43137"/>
                    </a:srgbClr>
                  </a:outerShdw>
                </a:effectLst>
                <a:latin typeface="DM Sans Bold"/>
                <a:ea typeface="DM Sans Bold"/>
                <a:cs typeface="DM Sans Bold"/>
                <a:sym typeface="DM Sans Bold"/>
              </a:rPr>
              <a:t>Challenges Observed </a:t>
            </a:r>
          </a:p>
        </p:txBody>
      </p:sp>
      <p:sp>
        <p:nvSpPr>
          <p:cNvPr id="6" name="TextBox 6"/>
          <p:cNvSpPr txBox="1"/>
          <p:nvPr/>
        </p:nvSpPr>
        <p:spPr>
          <a:xfrm>
            <a:off x="1504950" y="4807557"/>
            <a:ext cx="7707571" cy="332912"/>
          </a:xfrm>
          <a:prstGeom prst="rect">
            <a:avLst/>
          </a:prstGeom>
        </p:spPr>
        <p:txBody>
          <a:bodyPr lIns="0" tIns="0" rIns="0" bIns="0" rtlCol="0" anchor="t">
            <a:spAutoFit/>
          </a:bodyPr>
          <a:lstStyle/>
          <a:p>
            <a:pPr marL="0" lvl="0" indent="0" algn="l">
              <a:lnSpc>
                <a:spcPts val="2699"/>
              </a:lnSpc>
              <a:spcBef>
                <a:spcPct val="0"/>
              </a:spcBef>
            </a:pPr>
            <a:r>
              <a:rPr lang="en-US" sz="1999" u="none" spc="119" dirty="0">
                <a:solidFill>
                  <a:srgbClr val="000000"/>
                </a:solidFill>
                <a:latin typeface="DM Sans"/>
                <a:ea typeface="DM Sans"/>
                <a:cs typeface="DM Sans"/>
                <a:sym typeface="DM Sans"/>
              </a:rPr>
              <a:t>.</a:t>
            </a:r>
          </a:p>
        </p:txBody>
      </p:sp>
      <p:sp>
        <p:nvSpPr>
          <p:cNvPr id="7" name="TextBox 6">
            <a:extLst>
              <a:ext uri="{FF2B5EF4-FFF2-40B4-BE49-F238E27FC236}">
                <a16:creationId xmlns:a16="http://schemas.microsoft.com/office/drawing/2014/main" id="{8054DD77-3A2A-F433-F347-515356C50665}"/>
              </a:ext>
            </a:extLst>
          </p:cNvPr>
          <p:cNvSpPr txBox="1"/>
          <p:nvPr/>
        </p:nvSpPr>
        <p:spPr>
          <a:xfrm>
            <a:off x="533399" y="2552699"/>
            <a:ext cx="11922007" cy="7109639"/>
          </a:xfrm>
          <a:prstGeom prst="rect">
            <a:avLst/>
          </a:prstGeom>
          <a:noFill/>
        </p:spPr>
        <p:txBody>
          <a:bodyPr wrap="square" rtlCol="0">
            <a:spAutoFit/>
          </a:bodyPr>
          <a:lstStyle/>
          <a:p>
            <a:r>
              <a:rPr lang="en-US" sz="5400" b="1" u="sng" dirty="0">
                <a:solidFill>
                  <a:schemeClr val="accent2">
                    <a:lumMod val="75000"/>
                  </a:schemeClr>
                </a:solidFill>
              </a:rPr>
              <a:t>Problems we observed: </a:t>
            </a:r>
            <a:r>
              <a:rPr lang="en-US" sz="5400" dirty="0">
                <a:solidFill>
                  <a:schemeClr val="tx2"/>
                </a:solidFill>
              </a:rPr>
              <a:t>we observed that the outputs have more dominance of red and blue color’s blurred and unclear regions these may affect the detection accuracy </a:t>
            </a:r>
          </a:p>
          <a:p>
            <a:endParaRPr lang="en-US" sz="2400" dirty="0">
              <a:solidFill>
                <a:schemeClr val="tx2"/>
              </a:solidFill>
            </a:endParaRPr>
          </a:p>
          <a:p>
            <a:r>
              <a:rPr lang="en-US" sz="5400" b="1" u="sng" dirty="0">
                <a:solidFill>
                  <a:schemeClr val="accent2">
                    <a:lumMod val="75000"/>
                  </a:schemeClr>
                </a:solidFill>
              </a:rPr>
              <a:t>Impact on Outputs</a:t>
            </a:r>
            <a:r>
              <a:rPr lang="en-US" sz="5400" dirty="0"/>
              <a:t>: </a:t>
            </a:r>
            <a:r>
              <a:rPr lang="en-US" sz="5400" dirty="0">
                <a:solidFill>
                  <a:schemeClr val="tx2"/>
                </a:solidFill>
              </a:rPr>
              <a:t>Incorrect detection of salient objects due to color and clarity issues. </a:t>
            </a:r>
            <a:endParaRPr lang="en-IN" sz="5400" dirty="0">
              <a:solidFill>
                <a:schemeClr val="tx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6D13F-D395-9AE0-E5FF-CDCA78C0387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9F51AB-FC69-5E46-9C79-84555C616F4C}"/>
              </a:ext>
            </a:extLst>
          </p:cNvPr>
          <p:cNvSpPr/>
          <p:nvPr/>
        </p:nvSpPr>
        <p:spPr>
          <a:xfrm rot="-5400000">
            <a:off x="4312190" y="-4000500"/>
            <a:ext cx="97155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5" name="Freeform 5">
            <a:extLst>
              <a:ext uri="{FF2B5EF4-FFF2-40B4-BE49-F238E27FC236}">
                <a16:creationId xmlns:a16="http://schemas.microsoft.com/office/drawing/2014/main" id="{93C407DF-38F5-17AB-498E-3B3E1C175038}"/>
              </a:ext>
            </a:extLst>
          </p:cNvPr>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6" name="Freeform 6">
            <a:extLst>
              <a:ext uri="{FF2B5EF4-FFF2-40B4-BE49-F238E27FC236}">
                <a16:creationId xmlns:a16="http://schemas.microsoft.com/office/drawing/2014/main" id="{D9DB1FFA-CE24-6757-D267-D8728A65AEC0}"/>
              </a:ext>
            </a:extLst>
          </p:cNvPr>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a:extLst>
              <a:ext uri="{FF2B5EF4-FFF2-40B4-BE49-F238E27FC236}">
                <a16:creationId xmlns:a16="http://schemas.microsoft.com/office/drawing/2014/main" id="{5462B9D9-13E1-117A-AA93-B0110456B078}"/>
              </a:ext>
            </a:extLst>
          </p:cNvPr>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9" name="Freeform 9">
            <a:extLst>
              <a:ext uri="{FF2B5EF4-FFF2-40B4-BE49-F238E27FC236}">
                <a16:creationId xmlns:a16="http://schemas.microsoft.com/office/drawing/2014/main" id="{FF633EB0-399D-A7C0-462F-219730F9F821}"/>
              </a:ext>
            </a:extLst>
          </p:cNvPr>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1" name="TextBox 10">
            <a:extLst>
              <a:ext uri="{FF2B5EF4-FFF2-40B4-BE49-F238E27FC236}">
                <a16:creationId xmlns:a16="http://schemas.microsoft.com/office/drawing/2014/main" id="{87F2709A-E541-7FEC-B37C-BF05842D926C}"/>
              </a:ext>
            </a:extLst>
          </p:cNvPr>
          <p:cNvSpPr txBox="1"/>
          <p:nvPr/>
        </p:nvSpPr>
        <p:spPr>
          <a:xfrm>
            <a:off x="6050925" y="951136"/>
            <a:ext cx="9292836" cy="1323439"/>
          </a:xfrm>
          <a:prstGeom prst="rect">
            <a:avLst/>
          </a:prstGeom>
          <a:noFill/>
        </p:spPr>
        <p:txBody>
          <a:bodyPr wrap="square" rtlCol="0">
            <a:spAutoFit/>
          </a:bodyPr>
          <a:lstStyle/>
          <a:p>
            <a:r>
              <a:rPr lang="en-US" sz="8000" b="1" u="sng" dirty="0">
                <a:solidFill>
                  <a:schemeClr val="tx2">
                    <a:lumMod val="75000"/>
                  </a:schemeClr>
                </a:solidFill>
                <a:effectLst>
                  <a:outerShdw blurRad="38100" dist="38100" dir="2700000" algn="tl">
                    <a:srgbClr val="000000">
                      <a:alpha val="43137"/>
                    </a:srgbClr>
                  </a:outerShdw>
                </a:effectLst>
              </a:rPr>
              <a:t>OUR APPROACH</a:t>
            </a:r>
            <a:endParaRPr lang="en-IN" sz="8000" b="1" u="sng" dirty="0">
              <a:solidFill>
                <a:schemeClr val="tx2">
                  <a:lumMod val="75000"/>
                </a:schemeClr>
              </a:solidFill>
              <a:effectLst>
                <a:outerShdw blurRad="38100" dist="38100" dir="2700000" algn="tl">
                  <a:srgbClr val="000000">
                    <a:alpha val="43137"/>
                  </a:srgbClr>
                </a:outerShdw>
              </a:effectLst>
            </a:endParaRPr>
          </a:p>
        </p:txBody>
      </p:sp>
      <p:sp>
        <p:nvSpPr>
          <p:cNvPr id="4" name="Rectangle 2">
            <a:extLst>
              <a:ext uri="{FF2B5EF4-FFF2-40B4-BE49-F238E27FC236}">
                <a16:creationId xmlns:a16="http://schemas.microsoft.com/office/drawing/2014/main" id="{3643A1F5-2D32-AFF5-ABB3-14B81A9CDE7F}"/>
              </a:ext>
            </a:extLst>
          </p:cNvPr>
          <p:cNvSpPr>
            <a:spLocks noChangeArrowheads="1"/>
          </p:cNvSpPr>
          <p:nvPr/>
        </p:nvSpPr>
        <p:spPr bwMode="auto">
          <a:xfrm>
            <a:off x="0" y="0"/>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TextBox 9">
            <a:extLst>
              <a:ext uri="{FF2B5EF4-FFF2-40B4-BE49-F238E27FC236}">
                <a16:creationId xmlns:a16="http://schemas.microsoft.com/office/drawing/2014/main" id="{4B39ADDC-01E0-320E-1426-7E03E61CD8A3}"/>
              </a:ext>
            </a:extLst>
          </p:cNvPr>
          <p:cNvSpPr txBox="1"/>
          <p:nvPr/>
        </p:nvSpPr>
        <p:spPr>
          <a:xfrm>
            <a:off x="762000" y="2476500"/>
            <a:ext cx="17068800" cy="6863417"/>
          </a:xfrm>
          <a:prstGeom prst="rect">
            <a:avLst/>
          </a:prstGeom>
          <a:noFill/>
        </p:spPr>
        <p:txBody>
          <a:bodyPr wrap="square" rtlCol="0">
            <a:spAutoFit/>
          </a:bodyPr>
          <a:lstStyle/>
          <a:p>
            <a:r>
              <a:rPr lang="en-US" sz="4000" b="0" i="0" dirty="0">
                <a:solidFill>
                  <a:schemeClr val="accent6">
                    <a:lumMod val="50000"/>
                  </a:schemeClr>
                </a:solidFill>
                <a:effectLst/>
                <a:latin typeface="ui-sans-serif"/>
              </a:rPr>
              <a:t>Our approach addresses the challenges of underwater image degradation caused by light scattering and absorption through an innovative single-image enhancement pipeline. By leveraging a fusion-based strategy, we combine white-balancing techniques tailored to underwater conditions with multiscale fusion for artifact-free image blending. This process enhances edge sharpness, improves global contrast, and restores natural color tones without requiring specialized hardware or prior knowledge of scene structure. The robustness and effectiveness of our solution are validated through qualitative and quantitative assessments, proving its capability to significantly enhance underwater image quality and support downstream tasks such as segmentation and feature matching.</a:t>
            </a:r>
            <a:endParaRPr lang="en-IN" sz="4000" dirty="0">
              <a:solidFill>
                <a:schemeClr val="accent6">
                  <a:lumMod val="50000"/>
                </a:schemeClr>
              </a:solidFill>
            </a:endParaRPr>
          </a:p>
        </p:txBody>
      </p:sp>
    </p:spTree>
    <p:extLst>
      <p:ext uri="{BB962C8B-B14F-4D97-AF65-F5344CB8AC3E}">
        <p14:creationId xmlns:p14="http://schemas.microsoft.com/office/powerpoint/2010/main" val="801943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8606" y="-3888665"/>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Freeform 3"/>
          <p:cNvSpPr/>
          <p:nvPr/>
        </p:nvSpPr>
        <p:spPr>
          <a:xfrm rot="-5282649">
            <a:off x="-1475429" y="3729984"/>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23063" y="2428194"/>
            <a:ext cx="4718908" cy="5831185"/>
          </a:xfrm>
          <a:custGeom>
            <a:avLst/>
            <a:gdLst/>
            <a:ahLst/>
            <a:cxnLst/>
            <a:rect l="l" t="t" r="r" b="b"/>
            <a:pathLst>
              <a:path w="5513037" h="6211873">
                <a:moveTo>
                  <a:pt x="0" y="0"/>
                </a:moveTo>
                <a:lnTo>
                  <a:pt x="5513038" y="0"/>
                </a:lnTo>
                <a:lnTo>
                  <a:pt x="5513038" y="6211872"/>
                </a:lnTo>
                <a:lnTo>
                  <a:pt x="0" y="62118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6" name="TextBox 6"/>
          <p:cNvSpPr txBox="1"/>
          <p:nvPr/>
        </p:nvSpPr>
        <p:spPr>
          <a:xfrm>
            <a:off x="7649024" y="1638301"/>
            <a:ext cx="10334176" cy="609911"/>
          </a:xfrm>
          <a:prstGeom prst="rect">
            <a:avLst/>
          </a:prstGeom>
        </p:spPr>
        <p:txBody>
          <a:bodyPr wrap="square" lIns="0" tIns="0" rIns="0" bIns="0" rtlCol="0" anchor="t">
            <a:spAutoFit/>
          </a:bodyPr>
          <a:lstStyle/>
          <a:p>
            <a:pPr algn="l"/>
            <a:endParaRPr lang="en-IN" b="0" i="0" dirty="0">
              <a:solidFill>
                <a:srgbClr val="ECECEC"/>
              </a:solidFill>
              <a:effectLst/>
              <a:latin typeface="ui-sans-serif"/>
            </a:endParaRPr>
          </a:p>
          <a:p>
            <a:pPr marL="0" lvl="0" indent="0" algn="l">
              <a:lnSpc>
                <a:spcPts val="2699"/>
              </a:lnSpc>
              <a:spcBef>
                <a:spcPct val="0"/>
              </a:spcBef>
            </a:pPr>
            <a:endParaRPr lang="en-US" sz="1999" u="none" spc="119" dirty="0">
              <a:solidFill>
                <a:srgbClr val="000000"/>
              </a:solidFill>
              <a:latin typeface="DM Sans"/>
              <a:ea typeface="DM Sans"/>
              <a:cs typeface="DM Sans"/>
              <a:sym typeface="DM Sans"/>
            </a:endParaRPr>
          </a:p>
        </p:txBody>
      </p:sp>
      <p:sp>
        <p:nvSpPr>
          <p:cNvPr id="7" name="TextBox 6">
            <a:extLst>
              <a:ext uri="{FF2B5EF4-FFF2-40B4-BE49-F238E27FC236}">
                <a16:creationId xmlns:a16="http://schemas.microsoft.com/office/drawing/2014/main" id="{ACC7C09E-8293-2416-C3D6-FDB1E844CE5E}"/>
              </a:ext>
            </a:extLst>
          </p:cNvPr>
          <p:cNvSpPr txBox="1"/>
          <p:nvPr/>
        </p:nvSpPr>
        <p:spPr>
          <a:xfrm>
            <a:off x="5150823" y="1195693"/>
            <a:ext cx="11722126" cy="7971413"/>
          </a:xfrm>
          <a:prstGeom prst="rect">
            <a:avLst/>
          </a:prstGeom>
          <a:noFill/>
        </p:spPr>
        <p:txBody>
          <a:bodyPr wrap="square" rtlCol="0">
            <a:spAutoFit/>
          </a:bodyPr>
          <a:lstStyle/>
          <a:p>
            <a:pPr algn="l"/>
            <a:r>
              <a:rPr lang="en-IN" sz="6000" b="1" i="0" dirty="0">
                <a:solidFill>
                  <a:schemeClr val="accent6">
                    <a:lumMod val="50000"/>
                  </a:schemeClr>
                </a:solidFill>
                <a:effectLst/>
                <a:latin typeface="ui-sans-serif"/>
              </a:rPr>
              <a:t>Tackling Colour Distortion and Contrast Issues</a:t>
            </a:r>
          </a:p>
          <a:p>
            <a:pPr algn="l"/>
            <a:endParaRPr lang="en-IN" sz="4000" b="1" i="0" dirty="0">
              <a:solidFill>
                <a:schemeClr val="accent6">
                  <a:lumMod val="50000"/>
                </a:schemeClr>
              </a:solidFill>
              <a:effectLst/>
              <a:latin typeface="ui-sans-serif"/>
            </a:endParaRPr>
          </a:p>
          <a:p>
            <a:pPr algn="l"/>
            <a:r>
              <a:rPr lang="en-IN" sz="2800" b="0" i="0" dirty="0">
                <a:solidFill>
                  <a:schemeClr val="accent1">
                    <a:lumMod val="75000"/>
                  </a:schemeClr>
                </a:solidFill>
                <a:effectLst/>
                <a:latin typeface="ui-sans-serif"/>
              </a:rPr>
              <a:t> </a:t>
            </a:r>
            <a:r>
              <a:rPr lang="en-IN" sz="3600" b="1" i="0" dirty="0">
                <a:solidFill>
                  <a:schemeClr val="accent1">
                    <a:lumMod val="75000"/>
                  </a:schemeClr>
                </a:solidFill>
                <a:effectLst/>
                <a:latin typeface="ui-sans-serif"/>
              </a:rPr>
              <a:t>Preprocessing: White Balancing and Gamma Correction</a:t>
            </a:r>
            <a:endParaRPr lang="en-IN" sz="3600" b="0" i="0" dirty="0">
              <a:solidFill>
                <a:schemeClr val="accent1">
                  <a:lumMod val="75000"/>
                </a:schemeClr>
              </a:solidFill>
              <a:effectLst/>
              <a:latin typeface="ui-sans-serif"/>
            </a:endParaRPr>
          </a:p>
          <a:p>
            <a:pPr algn="l"/>
            <a:endParaRPr lang="en-IN" sz="2800" b="0" i="0" dirty="0">
              <a:solidFill>
                <a:schemeClr val="accent1">
                  <a:lumMod val="75000"/>
                </a:schemeClr>
              </a:solidFill>
              <a:effectLst/>
              <a:latin typeface="ui-sans-serif"/>
            </a:endParaRPr>
          </a:p>
          <a:p>
            <a:pPr algn="l">
              <a:buFont typeface="Arial" panose="020B0604020202020204" pitchFamily="34" charset="0"/>
              <a:buChar char="•"/>
            </a:pPr>
            <a:r>
              <a:rPr lang="en-IN" sz="3000" b="1" i="0" dirty="0">
                <a:solidFill>
                  <a:schemeClr val="accent1">
                    <a:lumMod val="75000"/>
                  </a:schemeClr>
                </a:solidFill>
                <a:effectLst/>
                <a:latin typeface="ui-sans-serif"/>
              </a:rPr>
              <a:t>White Balancing</a:t>
            </a:r>
            <a:r>
              <a:rPr lang="en-IN" sz="3000" b="0" i="0" dirty="0">
                <a:solidFill>
                  <a:schemeClr val="accent1">
                    <a:lumMod val="75000"/>
                  </a:schemeClr>
                </a:solidFill>
                <a:effectLst/>
                <a:latin typeface="ui-sans-serif"/>
              </a:rPr>
              <a:t>:</a:t>
            </a:r>
          </a:p>
          <a:p>
            <a:pPr marL="742950" lvl="1" indent="-285750" algn="l">
              <a:buFont typeface="Arial" panose="020B0604020202020204" pitchFamily="34" charset="0"/>
              <a:buChar char="•"/>
            </a:pPr>
            <a:r>
              <a:rPr lang="en-IN" sz="3000" b="0" i="0" dirty="0">
                <a:solidFill>
                  <a:schemeClr val="accent1">
                    <a:lumMod val="75000"/>
                  </a:schemeClr>
                </a:solidFill>
                <a:effectLst/>
                <a:latin typeface="ui-sans-serif"/>
              </a:rPr>
              <a:t>Corrects underwater lighting colour casts to restore natural colours.</a:t>
            </a:r>
          </a:p>
          <a:p>
            <a:pPr marL="742950" lvl="1" indent="-285750" algn="l">
              <a:buFont typeface="Arial" panose="020B0604020202020204" pitchFamily="34" charset="0"/>
              <a:buChar char="•"/>
            </a:pPr>
            <a:r>
              <a:rPr lang="en-IN" sz="3000" b="0" i="0" dirty="0">
                <a:solidFill>
                  <a:schemeClr val="accent1">
                    <a:lumMod val="75000"/>
                  </a:schemeClr>
                </a:solidFill>
                <a:effectLst/>
                <a:latin typeface="ui-sans-serif"/>
              </a:rPr>
              <a:t>Utilizes the </a:t>
            </a:r>
            <a:r>
              <a:rPr lang="en-IN" sz="3000" b="1" i="0" dirty="0">
                <a:solidFill>
                  <a:schemeClr val="accent1">
                    <a:lumMod val="75000"/>
                  </a:schemeClr>
                </a:solidFill>
                <a:effectLst/>
                <a:latin typeface="ui-sans-serif"/>
              </a:rPr>
              <a:t>Gray World Algorithm</a:t>
            </a:r>
            <a:r>
              <a:rPr lang="en-IN" sz="3000" b="0" i="0" dirty="0">
                <a:solidFill>
                  <a:schemeClr val="accent1">
                    <a:lumMod val="75000"/>
                  </a:schemeClr>
                </a:solidFill>
                <a:effectLst/>
                <a:latin typeface="ui-sans-serif"/>
              </a:rPr>
              <a:t>:</a:t>
            </a:r>
          </a:p>
          <a:p>
            <a:pPr marL="1143000" lvl="2" indent="-228600" algn="l">
              <a:buFont typeface="Arial" panose="020B0604020202020204" pitchFamily="34" charset="0"/>
              <a:buChar char="•"/>
            </a:pPr>
            <a:r>
              <a:rPr lang="en-IN" sz="3000" b="0" i="0" dirty="0">
                <a:solidFill>
                  <a:schemeClr val="accent1">
                    <a:lumMod val="75000"/>
                  </a:schemeClr>
                </a:solidFill>
                <a:effectLst/>
                <a:latin typeface="ui-sans-serif"/>
              </a:rPr>
              <a:t>Adjusts Red, Green, and Blue channels using scaling factors.</a:t>
            </a:r>
          </a:p>
          <a:p>
            <a:pPr marL="1143000" lvl="2" indent="-228600" algn="l">
              <a:buFont typeface="Arial" panose="020B0604020202020204" pitchFamily="34" charset="0"/>
              <a:buChar char="•"/>
            </a:pPr>
            <a:r>
              <a:rPr lang="en-IN" sz="3000" b="0" i="0" dirty="0">
                <a:solidFill>
                  <a:schemeClr val="accent1">
                    <a:lumMod val="75000"/>
                  </a:schemeClr>
                </a:solidFill>
                <a:effectLst/>
                <a:latin typeface="ui-sans-serif"/>
              </a:rPr>
              <a:t>Applies scaling to pixel values for each channel.</a:t>
            </a:r>
          </a:p>
          <a:p>
            <a:pPr algn="l">
              <a:buFont typeface="Arial" panose="020B0604020202020204" pitchFamily="34" charset="0"/>
              <a:buChar char="•"/>
            </a:pPr>
            <a:r>
              <a:rPr lang="en-IN" sz="3000" b="1" i="0" dirty="0">
                <a:solidFill>
                  <a:schemeClr val="accent1">
                    <a:lumMod val="75000"/>
                  </a:schemeClr>
                </a:solidFill>
                <a:effectLst/>
                <a:latin typeface="ui-sans-serif"/>
              </a:rPr>
              <a:t>Gamma Correction</a:t>
            </a:r>
            <a:r>
              <a:rPr lang="en-IN" sz="3000" b="0" i="0" dirty="0">
                <a:solidFill>
                  <a:schemeClr val="accent1">
                    <a:lumMod val="75000"/>
                  </a:schemeClr>
                </a:solidFill>
                <a:effectLst/>
                <a:latin typeface="ui-sans-serif"/>
              </a:rPr>
              <a:t>:</a:t>
            </a:r>
          </a:p>
          <a:p>
            <a:pPr marL="742950" lvl="1" indent="-285750" algn="l">
              <a:buFont typeface="Arial" panose="020B0604020202020204" pitchFamily="34" charset="0"/>
              <a:buChar char="•"/>
            </a:pPr>
            <a:r>
              <a:rPr lang="en-IN" sz="3000" b="0" i="0" dirty="0">
                <a:solidFill>
                  <a:schemeClr val="accent1">
                    <a:lumMod val="75000"/>
                  </a:schemeClr>
                </a:solidFill>
                <a:effectLst/>
                <a:latin typeface="ui-sans-serif"/>
              </a:rPr>
              <a:t>Enhances visibility and details in darker regions.</a:t>
            </a:r>
            <a:endParaRPr lang="el-GR" sz="3000" b="0" i="0" dirty="0">
              <a:solidFill>
                <a:schemeClr val="accent1">
                  <a:lumMod val="75000"/>
                </a:schemeClr>
              </a:solidFill>
              <a:effectLst/>
              <a:latin typeface="ui-sans-serif"/>
            </a:endParaRPr>
          </a:p>
          <a:p>
            <a:pPr marL="1143000" lvl="2" indent="-228600" algn="l">
              <a:buFont typeface="Arial" panose="020B0604020202020204" pitchFamily="34" charset="0"/>
              <a:buChar char="•"/>
            </a:pPr>
            <a:r>
              <a:rPr lang="el-GR" sz="3000" b="0" i="1" dirty="0">
                <a:solidFill>
                  <a:schemeClr val="accent1">
                    <a:lumMod val="75000"/>
                  </a:schemeClr>
                </a:solidFill>
                <a:effectLst/>
                <a:latin typeface="KaTeX_Math"/>
              </a:rPr>
              <a:t>γ</a:t>
            </a:r>
            <a:r>
              <a:rPr lang="el-GR" sz="3000" b="0" i="0" dirty="0">
                <a:solidFill>
                  <a:schemeClr val="accent1">
                    <a:lumMod val="75000"/>
                  </a:schemeClr>
                </a:solidFill>
                <a:effectLst/>
                <a:latin typeface="KaTeX_Main"/>
              </a:rPr>
              <a:t>&lt;1</a:t>
            </a:r>
            <a:r>
              <a:rPr lang="el-GR" sz="3000" b="0" i="0" dirty="0">
                <a:solidFill>
                  <a:schemeClr val="accent1">
                    <a:lumMod val="75000"/>
                  </a:schemeClr>
                </a:solidFill>
                <a:effectLst/>
                <a:latin typeface="ui-sans-serif"/>
              </a:rPr>
              <a:t>: </a:t>
            </a:r>
            <a:r>
              <a:rPr lang="en-IN" sz="3000" b="0" i="0" dirty="0">
                <a:solidFill>
                  <a:schemeClr val="accent1">
                    <a:lumMod val="75000"/>
                  </a:schemeClr>
                </a:solidFill>
                <a:effectLst/>
                <a:latin typeface="ui-sans-serif"/>
              </a:rPr>
              <a:t>Brightens the image.</a:t>
            </a:r>
          </a:p>
          <a:p>
            <a:pPr marL="1143000" lvl="2" indent="-228600" algn="l">
              <a:buFont typeface="Arial" panose="020B0604020202020204" pitchFamily="34" charset="0"/>
              <a:buChar char="•"/>
            </a:pPr>
            <a:r>
              <a:rPr lang="el-GR" sz="3000" b="0" i="1" dirty="0">
                <a:solidFill>
                  <a:schemeClr val="accent1">
                    <a:lumMod val="75000"/>
                  </a:schemeClr>
                </a:solidFill>
                <a:effectLst/>
                <a:latin typeface="KaTeX_Math"/>
              </a:rPr>
              <a:t>γ</a:t>
            </a:r>
            <a:r>
              <a:rPr lang="el-GR" sz="3000" b="0" i="0" dirty="0">
                <a:solidFill>
                  <a:schemeClr val="accent1">
                    <a:lumMod val="75000"/>
                  </a:schemeClr>
                </a:solidFill>
                <a:effectLst/>
                <a:latin typeface="KaTeX_Main"/>
              </a:rPr>
              <a:t>&gt;1</a:t>
            </a:r>
            <a:r>
              <a:rPr lang="el-GR" sz="3000" b="0" i="0" dirty="0">
                <a:solidFill>
                  <a:schemeClr val="accent1">
                    <a:lumMod val="75000"/>
                  </a:schemeClr>
                </a:solidFill>
                <a:effectLst/>
                <a:latin typeface="ui-sans-serif"/>
              </a:rPr>
              <a:t>: </a:t>
            </a:r>
            <a:r>
              <a:rPr lang="en-IN" sz="3000" b="0" i="0" dirty="0">
                <a:solidFill>
                  <a:schemeClr val="accent1">
                    <a:lumMod val="75000"/>
                  </a:schemeClr>
                </a:solidFill>
                <a:effectLst/>
                <a:latin typeface="ui-sans-serif"/>
              </a:rPr>
              <a:t>Darkens the image.</a:t>
            </a:r>
          </a:p>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EFE75-1AFA-8B12-0E63-D4688FB273E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EFA7022-D00D-C8EB-F27F-07C97647753D}"/>
              </a:ext>
            </a:extLst>
          </p:cNvPr>
          <p:cNvSpPr/>
          <p:nvPr/>
        </p:nvSpPr>
        <p:spPr>
          <a:xfrm rot="-5400000">
            <a:off x="4008606" y="-3888665"/>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Freeform 3">
            <a:extLst>
              <a:ext uri="{FF2B5EF4-FFF2-40B4-BE49-F238E27FC236}">
                <a16:creationId xmlns:a16="http://schemas.microsoft.com/office/drawing/2014/main" id="{0CE661A4-A7A8-9B5A-D322-ABFE8A1406E1}"/>
              </a:ext>
            </a:extLst>
          </p:cNvPr>
          <p:cNvSpPr/>
          <p:nvPr/>
        </p:nvSpPr>
        <p:spPr>
          <a:xfrm rot="-5282649">
            <a:off x="-1475429" y="3729984"/>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a:extLst>
              <a:ext uri="{FF2B5EF4-FFF2-40B4-BE49-F238E27FC236}">
                <a16:creationId xmlns:a16="http://schemas.microsoft.com/office/drawing/2014/main" id="{CE2305E0-DA45-BF5F-5F05-0494A132DC1D}"/>
              </a:ext>
            </a:extLst>
          </p:cNvPr>
          <p:cNvSpPr/>
          <p:nvPr/>
        </p:nvSpPr>
        <p:spPr>
          <a:xfrm>
            <a:off x="123063" y="2428194"/>
            <a:ext cx="4718908" cy="5831185"/>
          </a:xfrm>
          <a:custGeom>
            <a:avLst/>
            <a:gdLst/>
            <a:ahLst/>
            <a:cxnLst/>
            <a:rect l="l" t="t" r="r" b="b"/>
            <a:pathLst>
              <a:path w="5513037" h="6211873">
                <a:moveTo>
                  <a:pt x="0" y="0"/>
                </a:moveTo>
                <a:lnTo>
                  <a:pt x="5513038" y="0"/>
                </a:lnTo>
                <a:lnTo>
                  <a:pt x="5513038" y="6211872"/>
                </a:lnTo>
                <a:lnTo>
                  <a:pt x="0" y="62118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6" name="TextBox 6">
            <a:extLst>
              <a:ext uri="{FF2B5EF4-FFF2-40B4-BE49-F238E27FC236}">
                <a16:creationId xmlns:a16="http://schemas.microsoft.com/office/drawing/2014/main" id="{14F441AA-BEE5-0D45-0BE7-8A161206616F}"/>
              </a:ext>
            </a:extLst>
          </p:cNvPr>
          <p:cNvSpPr txBox="1"/>
          <p:nvPr/>
        </p:nvSpPr>
        <p:spPr>
          <a:xfrm>
            <a:off x="7649024" y="1638301"/>
            <a:ext cx="10334176" cy="609911"/>
          </a:xfrm>
          <a:prstGeom prst="rect">
            <a:avLst/>
          </a:prstGeom>
        </p:spPr>
        <p:txBody>
          <a:bodyPr wrap="square" lIns="0" tIns="0" rIns="0" bIns="0" rtlCol="0" anchor="t">
            <a:spAutoFit/>
          </a:bodyPr>
          <a:lstStyle/>
          <a:p>
            <a:pPr algn="l"/>
            <a:endParaRPr lang="en-IN" b="0" i="0" dirty="0">
              <a:solidFill>
                <a:srgbClr val="ECECEC"/>
              </a:solidFill>
              <a:effectLst/>
              <a:latin typeface="ui-sans-serif"/>
            </a:endParaRPr>
          </a:p>
          <a:p>
            <a:pPr marL="0" lvl="0" indent="0" algn="l">
              <a:lnSpc>
                <a:spcPts val="2699"/>
              </a:lnSpc>
              <a:spcBef>
                <a:spcPct val="0"/>
              </a:spcBef>
            </a:pPr>
            <a:endParaRPr lang="en-US" sz="1999" u="none" spc="119" dirty="0">
              <a:solidFill>
                <a:srgbClr val="000000"/>
              </a:solidFill>
              <a:latin typeface="DM Sans"/>
              <a:ea typeface="DM Sans"/>
              <a:cs typeface="DM Sans"/>
              <a:sym typeface="DM Sans"/>
            </a:endParaRPr>
          </a:p>
        </p:txBody>
      </p:sp>
      <p:sp>
        <p:nvSpPr>
          <p:cNvPr id="7" name="TextBox 6">
            <a:extLst>
              <a:ext uri="{FF2B5EF4-FFF2-40B4-BE49-F238E27FC236}">
                <a16:creationId xmlns:a16="http://schemas.microsoft.com/office/drawing/2014/main" id="{8520B918-66FB-D653-F29F-784C22AB7D80}"/>
              </a:ext>
            </a:extLst>
          </p:cNvPr>
          <p:cNvSpPr txBox="1"/>
          <p:nvPr/>
        </p:nvSpPr>
        <p:spPr>
          <a:xfrm>
            <a:off x="5133570" y="419100"/>
            <a:ext cx="11722126" cy="11449288"/>
          </a:xfrm>
          <a:prstGeom prst="rect">
            <a:avLst/>
          </a:prstGeom>
          <a:noFill/>
        </p:spPr>
        <p:txBody>
          <a:bodyPr wrap="square" rtlCol="0">
            <a:spAutoFit/>
          </a:bodyPr>
          <a:lstStyle/>
          <a:p>
            <a:pPr algn="l"/>
            <a:r>
              <a:rPr lang="en-US" sz="6000" b="1" i="0" dirty="0">
                <a:solidFill>
                  <a:schemeClr val="accent4">
                    <a:lumMod val="50000"/>
                  </a:schemeClr>
                </a:solidFill>
                <a:effectLst/>
                <a:latin typeface="ui-sans-serif"/>
              </a:rPr>
              <a:t>Enhancing Sharpness and Fusion of Features</a:t>
            </a:r>
          </a:p>
          <a:p>
            <a:pPr algn="l"/>
            <a:r>
              <a:rPr lang="en-US" sz="4000" b="1" i="0" dirty="0">
                <a:solidFill>
                  <a:schemeClr val="accent1">
                    <a:lumMod val="75000"/>
                  </a:schemeClr>
                </a:solidFill>
                <a:effectLst/>
                <a:latin typeface="ui-sans-serif"/>
              </a:rPr>
              <a:t>Preprocessing: Image Sharpening and Multiscale Fusion</a:t>
            </a:r>
            <a:endParaRPr lang="en-US" sz="4000" b="0" i="0" dirty="0">
              <a:solidFill>
                <a:schemeClr val="accent1">
                  <a:lumMod val="75000"/>
                </a:schemeClr>
              </a:solidFill>
              <a:effectLst/>
              <a:latin typeface="ui-sans-serif"/>
            </a:endParaRPr>
          </a:p>
          <a:p>
            <a:pPr algn="l">
              <a:buFont typeface="Arial" panose="020B0604020202020204" pitchFamily="34" charset="0"/>
              <a:buChar char="•"/>
            </a:pPr>
            <a:r>
              <a:rPr lang="en-US" sz="4000" b="1" i="0" dirty="0">
                <a:solidFill>
                  <a:schemeClr val="accent1">
                    <a:lumMod val="75000"/>
                  </a:schemeClr>
                </a:solidFill>
                <a:effectLst/>
                <a:latin typeface="ui-sans-serif"/>
              </a:rPr>
              <a:t>Image Sharpening</a:t>
            </a:r>
            <a:r>
              <a:rPr lang="en-US" sz="4000" b="0" i="0" dirty="0">
                <a:solidFill>
                  <a:schemeClr val="accent1">
                    <a:lumMod val="75000"/>
                  </a:schemeClr>
                </a:solidFill>
                <a:effectLst/>
                <a:latin typeface="ui-sans-serif"/>
              </a:rPr>
              <a:t>:</a:t>
            </a:r>
          </a:p>
          <a:p>
            <a:pPr marL="742950" lvl="1" indent="-285750" algn="l">
              <a:buFont typeface="Arial" panose="020B0604020202020204" pitchFamily="34" charset="0"/>
              <a:buChar char="•"/>
            </a:pPr>
            <a:r>
              <a:rPr lang="en-US" sz="4000" b="0" i="0" dirty="0">
                <a:solidFill>
                  <a:schemeClr val="accent1">
                    <a:lumMod val="75000"/>
                  </a:schemeClr>
                </a:solidFill>
                <a:effectLst/>
                <a:latin typeface="ui-sans-serif"/>
              </a:rPr>
              <a:t>Enhances fine details and edges in underwater images.</a:t>
            </a:r>
          </a:p>
          <a:p>
            <a:pPr marL="742950" lvl="1" indent="-285750" algn="l">
              <a:buFont typeface="Arial" panose="020B0604020202020204" pitchFamily="34" charset="0"/>
              <a:buChar char="•"/>
            </a:pPr>
            <a:r>
              <a:rPr lang="en-US" sz="4000" b="0" i="0" dirty="0">
                <a:solidFill>
                  <a:schemeClr val="accent1">
                    <a:lumMod val="75000"/>
                  </a:schemeClr>
                </a:solidFill>
                <a:effectLst/>
                <a:latin typeface="ui-sans-serif"/>
              </a:rPr>
              <a:t>Preserves and highlights critical features for accurate analysis.</a:t>
            </a:r>
          </a:p>
          <a:p>
            <a:pPr algn="l">
              <a:buFont typeface="Arial" panose="020B0604020202020204" pitchFamily="34" charset="0"/>
              <a:buChar char="•"/>
            </a:pPr>
            <a:r>
              <a:rPr lang="en-US" sz="4000" b="1" i="0" dirty="0">
                <a:solidFill>
                  <a:schemeClr val="accent1">
                    <a:lumMod val="75000"/>
                  </a:schemeClr>
                </a:solidFill>
                <a:effectLst/>
                <a:latin typeface="ui-sans-serif"/>
              </a:rPr>
              <a:t>Multiscale Fusion</a:t>
            </a:r>
            <a:r>
              <a:rPr lang="en-US" sz="4000" b="0" i="0" dirty="0">
                <a:solidFill>
                  <a:schemeClr val="accent1">
                    <a:lumMod val="75000"/>
                  </a:schemeClr>
                </a:solidFill>
                <a:effectLst/>
                <a:latin typeface="ui-sans-serif"/>
              </a:rPr>
              <a:t>:</a:t>
            </a:r>
          </a:p>
          <a:p>
            <a:pPr marL="742950" lvl="1" indent="-285750" algn="l">
              <a:buFont typeface="Arial" panose="020B0604020202020204" pitchFamily="34" charset="0"/>
              <a:buChar char="•"/>
            </a:pPr>
            <a:r>
              <a:rPr lang="en-US" sz="4000" b="0" i="0" dirty="0">
                <a:solidFill>
                  <a:schemeClr val="accent1">
                    <a:lumMod val="75000"/>
                  </a:schemeClr>
                </a:solidFill>
                <a:effectLst/>
                <a:latin typeface="ui-sans-serif"/>
              </a:rPr>
              <a:t>Combines details from sharpened and gamma-corrected images for optimal enhancement.</a:t>
            </a:r>
          </a:p>
          <a:p>
            <a:pPr marL="742950" lvl="1" indent="-285750" algn="l">
              <a:buFont typeface="Arial" panose="020B0604020202020204" pitchFamily="34" charset="0"/>
              <a:buChar char="•"/>
            </a:pPr>
            <a:r>
              <a:rPr lang="en-US" sz="4000" b="0" i="0" dirty="0">
                <a:solidFill>
                  <a:schemeClr val="accent1">
                    <a:lumMod val="75000"/>
                  </a:schemeClr>
                </a:solidFill>
                <a:effectLst/>
                <a:latin typeface="ui-sans-serif"/>
              </a:rPr>
              <a:t>Integrates features at multiple levels to achieve sharper, high-quality output</a:t>
            </a:r>
          </a:p>
          <a:p>
            <a:pPr algn="l"/>
            <a:endParaRPr lang="en-IN" sz="4000" b="1" i="0" dirty="0">
              <a:solidFill>
                <a:schemeClr val="accent6">
                  <a:lumMod val="75000"/>
                </a:schemeClr>
              </a:solidFill>
              <a:effectLst/>
              <a:latin typeface="ui-sans-serif"/>
            </a:endParaRPr>
          </a:p>
          <a:p>
            <a:pPr algn="l"/>
            <a:endParaRPr lang="en-IN" sz="4000" b="1" i="0" dirty="0">
              <a:solidFill>
                <a:schemeClr val="accent6">
                  <a:lumMod val="75000"/>
                </a:schemeClr>
              </a:solidFill>
              <a:effectLst/>
              <a:latin typeface="ui-sans-serif"/>
            </a:endParaRPr>
          </a:p>
          <a:p>
            <a:pPr algn="l"/>
            <a:r>
              <a:rPr lang="en-IN" sz="4000" b="0" i="0" dirty="0">
                <a:solidFill>
                  <a:schemeClr val="accent6">
                    <a:lumMod val="75000"/>
                  </a:schemeClr>
                </a:solidFill>
                <a:effectLst/>
                <a:latin typeface="ui-sans-serif"/>
              </a:rPr>
              <a:t> </a:t>
            </a:r>
          </a:p>
          <a:p>
            <a:endParaRPr lang="en-IN" dirty="0"/>
          </a:p>
        </p:txBody>
      </p:sp>
    </p:spTree>
    <p:extLst>
      <p:ext uri="{BB962C8B-B14F-4D97-AF65-F5344CB8AC3E}">
        <p14:creationId xmlns:p14="http://schemas.microsoft.com/office/powerpoint/2010/main" val="1847221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2381</Words>
  <Application>Microsoft Macintosh PowerPoint</Application>
  <PresentationFormat>Custom</PresentationFormat>
  <Paragraphs>260</Paragraphs>
  <Slides>25</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DM Sans Bold</vt:lpstr>
      <vt:lpstr>Arial</vt:lpstr>
      <vt:lpstr>DM Sans</vt:lpstr>
      <vt:lpstr>KaTeX_Math</vt:lpstr>
      <vt:lpstr>KaTeX_Main</vt:lpstr>
      <vt:lpstr>Calibri</vt:lpstr>
      <vt:lpstr>Open Sans Light</vt:lpstr>
      <vt:lpstr>Wingdings</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Underwater Salient Object Detection with the Improved New TC-USOD Model</dc:title>
  <dc:creator>ALLURI LAKSHMAN NARENDRA</dc:creator>
  <cp:lastModifiedBy>Praneeth Reddy</cp:lastModifiedBy>
  <cp:revision>7</cp:revision>
  <dcterms:created xsi:type="dcterms:W3CDTF">2006-08-16T00:00:00Z</dcterms:created>
  <dcterms:modified xsi:type="dcterms:W3CDTF">2024-11-29T10:46:11Z</dcterms:modified>
  <dc:identifier>DAGXzFQXYjU</dc:identifier>
</cp:coreProperties>
</file>